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ebp" ContentType="image/pn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57.jpg" ContentType="image/jp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1"/>
  </p:notesMasterIdLst>
  <p:sldIdLst>
    <p:sldId id="256" r:id="rId2"/>
    <p:sldId id="261" r:id="rId3"/>
    <p:sldId id="302" r:id="rId4"/>
    <p:sldId id="303" r:id="rId5"/>
    <p:sldId id="769" r:id="rId6"/>
    <p:sldId id="262" r:id="rId7"/>
    <p:sldId id="768" r:id="rId8"/>
    <p:sldId id="305" r:id="rId9"/>
    <p:sldId id="264" r:id="rId10"/>
    <p:sldId id="271" r:id="rId11"/>
    <p:sldId id="301" r:id="rId12"/>
    <p:sldId id="774" r:id="rId13"/>
    <p:sldId id="311" r:id="rId14"/>
    <p:sldId id="307" r:id="rId15"/>
    <p:sldId id="266" r:id="rId16"/>
    <p:sldId id="304" r:id="rId17"/>
    <p:sldId id="268" r:id="rId18"/>
    <p:sldId id="780" r:id="rId19"/>
    <p:sldId id="781" r:id="rId20"/>
    <p:sldId id="294" r:id="rId21"/>
    <p:sldId id="293" r:id="rId22"/>
    <p:sldId id="306" r:id="rId23"/>
    <p:sldId id="777" r:id="rId24"/>
    <p:sldId id="778" r:id="rId25"/>
    <p:sldId id="295" r:id="rId26"/>
    <p:sldId id="269" r:id="rId27"/>
    <p:sldId id="770" r:id="rId28"/>
    <p:sldId id="771" r:id="rId29"/>
    <p:sldId id="296" r:id="rId30"/>
    <p:sldId id="297" r:id="rId31"/>
    <p:sldId id="310" r:id="rId32"/>
    <p:sldId id="772" r:id="rId33"/>
    <p:sldId id="775" r:id="rId34"/>
    <p:sldId id="776" r:id="rId35"/>
    <p:sldId id="314" r:id="rId36"/>
    <p:sldId id="773" r:id="rId37"/>
    <p:sldId id="270" r:id="rId38"/>
    <p:sldId id="779" r:id="rId39"/>
    <p:sldId id="300" r:id="rId40"/>
    <p:sldId id="315" r:id="rId41"/>
    <p:sldId id="766" r:id="rId42"/>
    <p:sldId id="283" r:id="rId43"/>
    <p:sldId id="298" r:id="rId44"/>
    <p:sldId id="285" r:id="rId45"/>
    <p:sldId id="286" r:id="rId46"/>
    <p:sldId id="299" r:id="rId47"/>
    <p:sldId id="767" r:id="rId48"/>
    <p:sldId id="276" r:id="rId49"/>
    <p:sldId id="277" r:id="rId50"/>
    <p:sldId id="265" r:id="rId51"/>
    <p:sldId id="274" r:id="rId52"/>
    <p:sldId id="275" r:id="rId53"/>
    <p:sldId id="309" r:id="rId54"/>
    <p:sldId id="287" r:id="rId55"/>
    <p:sldId id="281" r:id="rId56"/>
    <p:sldId id="282" r:id="rId57"/>
    <p:sldId id="308" r:id="rId58"/>
    <p:sldId id="312" r:id="rId59"/>
    <p:sldId id="313" r:id="rId60"/>
    <p:sldId id="288" r:id="rId61"/>
    <p:sldId id="289" r:id="rId62"/>
    <p:sldId id="290" r:id="rId63"/>
    <p:sldId id="292" r:id="rId64"/>
    <p:sldId id="278" r:id="rId65"/>
    <p:sldId id="279" r:id="rId66"/>
    <p:sldId id="280" r:id="rId67"/>
    <p:sldId id="272" r:id="rId68"/>
    <p:sldId id="273" r:id="rId69"/>
    <p:sldId id="259" r:id="rId7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FFFF"/>
    <a:srgbClr val="9EFF29"/>
    <a:srgbClr val="003635"/>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4" autoAdjust="0"/>
    <p:restoredTop sz="94660"/>
  </p:normalViewPr>
  <p:slideViewPr>
    <p:cSldViewPr snapToGrid="0">
      <p:cViewPr varScale="1">
        <p:scale>
          <a:sx n="72" d="100"/>
          <a:sy n="72" d="100"/>
        </p:scale>
        <p:origin x="1134" y="27"/>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69</a:t>
            </a:fld>
            <a:endParaRPr lang="en-US"/>
          </a:p>
        </p:txBody>
      </p:sp>
    </p:spTree>
    <p:extLst>
      <p:ext uri="{BB962C8B-B14F-4D97-AF65-F5344CB8AC3E}">
        <p14:creationId xmlns:p14="http://schemas.microsoft.com/office/powerpoint/2010/main" val="3742085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9/5/2023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9/5/2023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9/5/2023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9/5/2023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9/5/2023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webp"/><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web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esa-oas-prod-wl.itap.purdue.edu/prod/bzwsrch.p_catalog_detail?subject=STAT&amp;term=CURRENT&amp;cnbr=41600" TargetMode="External"/><Relationship Id="rId3" Type="http://schemas.openxmlformats.org/officeDocument/2006/relationships/hyperlink" Target="https://esa-oas-prod-wl.itap.purdue.edu/prod/bzwsrch.p_catalog_detail?subject=CS&amp;term=CURRENT&amp;cnbr=18200" TargetMode="External"/><Relationship Id="rId7" Type="http://schemas.openxmlformats.org/officeDocument/2006/relationships/hyperlink" Target="https://esa-oas-prod-wl.itap.purdue.edu/prod/bzwsrch.p_catalog_detail?subject=CS&amp;term=CURRENT&amp;cnbr=25100" TargetMode="External"/><Relationship Id="rId12" Type="http://schemas.openxmlformats.org/officeDocument/2006/relationships/hyperlink" Target="https://www.cs.purdue.edu/undergraduate/curriculum/data-science-capstone.html" TargetMode="External"/><Relationship Id="rId2" Type="http://schemas.openxmlformats.org/officeDocument/2006/relationships/hyperlink" Target="https://esa-oas-prod-wl.itap.purdue.edu/prod/bzwsrch.p_catalog_detail?subject=CS&amp;term=CURRENT&amp;cnbr=18000" TargetMode="External"/><Relationship Id="rId1" Type="http://schemas.openxmlformats.org/officeDocument/2006/relationships/slideLayout" Target="../slideLayouts/slideLayout2.xml"/><Relationship Id="rId6" Type="http://schemas.openxmlformats.org/officeDocument/2006/relationships/hyperlink" Target="https://esa-oas-prod-wl.itap.purdue.edu/prod/bzwsrch.p_catalog_detail?subject=STAT&amp;term=CURRENT&amp;cnbr=35500" TargetMode="External"/><Relationship Id="rId11" Type="http://schemas.openxmlformats.org/officeDocument/2006/relationships/hyperlink" Target="https://esa-oas-prod-wl.itap.purdue.edu/prod/bzwsrch.p_catalog_detail?subject=CS&amp;term=CURRENT&amp;cnbr=49000%20LSDA" TargetMode="External"/><Relationship Id="rId5" Type="http://schemas.openxmlformats.org/officeDocument/2006/relationships/hyperlink" Target="https://esa-oas-prod-wl.itap.purdue.edu/prod/bzwsrch.p_catalog_detail?subject=CS&amp;term=CURRENT&amp;cnbr=24200" TargetMode="External"/><Relationship Id="rId10" Type="http://schemas.openxmlformats.org/officeDocument/2006/relationships/hyperlink" Target="https://esa-oas-prod-wl.itap.purdue.edu/prod/bzwsrch.p_catalog_detail?subject=STAT&amp;term=CURRENT&amp;cnbr=41700" TargetMode="External"/><Relationship Id="rId4" Type="http://schemas.openxmlformats.org/officeDocument/2006/relationships/hyperlink" Target="https://esa-oas-prod-wl.itap.purdue.edu/prod/bzwsrch.p_catalog_detail?subject=CS&amp;term=CURRENT&amp;cnbr=38003" TargetMode="External"/><Relationship Id="rId9" Type="http://schemas.openxmlformats.org/officeDocument/2006/relationships/hyperlink" Target="https://esa-oas-prod-wl.itap.purdue.edu/prod/bzwsrch.p_catalog_detail?subject=CS&amp;term=CURRENT&amp;cnbr=37300"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framinghamheartstudy.org/.Conclus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1622" y="1597456"/>
            <a:ext cx="5215269" cy="1445337"/>
          </a:xfrm>
        </p:spPr>
        <p:txBody>
          <a:bodyPr>
            <a:normAutofit fontScale="90000"/>
          </a:bodyPr>
          <a:lstStyle/>
          <a:p>
            <a:pPr algn="l"/>
            <a:br>
              <a:rPr lang="en-US" dirty="0"/>
            </a:br>
            <a:r>
              <a:rPr lang="en-US" sz="3100" dirty="0"/>
              <a:t>Data Science Lecture 1</a:t>
            </a:r>
            <a:br>
              <a:rPr lang="en-US" altLang="zh-TW" sz="3100" dirty="0"/>
            </a:br>
            <a:r>
              <a:rPr lang="en-US" altLang="zh-TW" sz="3100" dirty="0"/>
              <a:t>Introduction to Data Science:</a:t>
            </a:r>
            <a:br>
              <a:rPr lang="en-US" altLang="zh-TW" sz="3100" dirty="0"/>
            </a:br>
            <a:r>
              <a:rPr lang="en-US" altLang="zh-TW" sz="3100" dirty="0"/>
              <a:t>Data Source, Type, and Storage</a:t>
            </a:r>
            <a:endParaRPr lang="en-US" sz="3100" dirty="0"/>
          </a:p>
        </p:txBody>
      </p:sp>
      <p:sp>
        <p:nvSpPr>
          <p:cNvPr id="3" name="Subtitle 2"/>
          <p:cNvSpPr>
            <a:spLocks noGrp="1"/>
          </p:cNvSpPr>
          <p:nvPr>
            <p:ph type="subTitle" idx="1"/>
          </p:nvPr>
        </p:nvSpPr>
        <p:spPr>
          <a:xfrm>
            <a:off x="5443869" y="3769407"/>
            <a:ext cx="3530010" cy="730043"/>
          </a:xfrm>
        </p:spPr>
        <p:txBody>
          <a:bodyPr>
            <a:noAutofit/>
          </a:bodyPr>
          <a:lstStyle/>
          <a:p>
            <a:pPr algn="l"/>
            <a:r>
              <a:rPr lang="en-US" sz="1400" dirty="0" err="1">
                <a:latin typeface="+mj-lt"/>
              </a:rPr>
              <a:t>Shuen</a:t>
            </a:r>
            <a:r>
              <a:rPr lang="en-US" sz="1400" dirty="0">
                <a:latin typeface="+mj-lt"/>
              </a:rPr>
              <a:t>-Lin Jeng</a:t>
            </a:r>
          </a:p>
          <a:p>
            <a:pPr algn="l"/>
            <a:r>
              <a:rPr lang="en-US" sz="1400" dirty="0">
                <a:latin typeface="+mj-lt"/>
              </a:rPr>
              <a:t>Dept. of Statistics and Inst. of Data Science</a:t>
            </a:r>
          </a:p>
          <a:p>
            <a:pPr algn="l"/>
            <a:r>
              <a:rPr lang="en-US" sz="1400" dirty="0">
                <a:latin typeface="+mj-lt"/>
              </a:rPr>
              <a:t>NCKU</a:t>
            </a:r>
          </a:p>
          <a:p>
            <a:pPr algn="l"/>
            <a:r>
              <a:rPr lang="en-US" sz="1400" dirty="0">
                <a:latin typeface="+mj-lt"/>
              </a:rPr>
              <a:t>2023/0</a:t>
            </a:r>
            <a:r>
              <a:rPr lang="en-US" altLang="zh-TW" sz="1400" dirty="0">
                <a:latin typeface="+mj-lt"/>
              </a:rPr>
              <a:t>9</a:t>
            </a:r>
            <a:r>
              <a:rPr lang="en-US" sz="1400" dirty="0">
                <a:latin typeface="+mj-lt"/>
              </a:rPr>
              <a:t>/</a:t>
            </a:r>
            <a:r>
              <a:rPr lang="en-US" altLang="zh-TW" sz="1400" dirty="0">
                <a:latin typeface="+mj-lt"/>
              </a:rPr>
              <a:t>03</a:t>
            </a:r>
            <a:endParaRPr lang="en-US" sz="1400" dirty="0">
              <a:latin typeface="+mj-lt"/>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rmAutofit fontScale="90000"/>
          </a:bodyPr>
          <a:lstStyle/>
          <a:p>
            <a:pPr algn="l"/>
            <a:r>
              <a:rPr lang="en-US" dirty="0"/>
              <a:t>Health Sciences</a:t>
            </a:r>
            <a:br>
              <a:rPr lang="en-US" dirty="0"/>
            </a:br>
            <a:r>
              <a:rPr lang="en-US" sz="2700" dirty="0"/>
              <a:t>National Health Insurance Research Database</a:t>
            </a:r>
          </a:p>
        </p:txBody>
      </p:sp>
      <p:sp>
        <p:nvSpPr>
          <p:cNvPr id="3" name="Content Placeholder 2"/>
          <p:cNvSpPr>
            <a:spLocks noGrp="1"/>
          </p:cNvSpPr>
          <p:nvPr>
            <p:ph idx="1"/>
          </p:nvPr>
        </p:nvSpPr>
        <p:spPr>
          <a:xfrm>
            <a:off x="424738" y="1273964"/>
            <a:ext cx="8090963" cy="4155637"/>
          </a:xfrm>
        </p:spPr>
        <p:txBody>
          <a:bodyPr>
            <a:noAutofit/>
          </a:bodyPr>
          <a:lstStyle/>
          <a:p>
            <a:r>
              <a:rPr lang="zh-TW" altLang="en-US" sz="1100" dirty="0"/>
              <a:t>基本資料檔  </a:t>
            </a:r>
            <a:r>
              <a:rPr lang="en-US" sz="1100" dirty="0"/>
              <a:t>Registration files</a:t>
            </a:r>
          </a:p>
          <a:p>
            <a:r>
              <a:rPr lang="zh-TW" altLang="en-US" sz="1100" dirty="0"/>
              <a:t>醫事機構病床主檔 </a:t>
            </a:r>
            <a:r>
              <a:rPr lang="en-US" sz="1100" dirty="0"/>
              <a:t>Registry for contracted beds (BED)</a:t>
            </a:r>
          </a:p>
          <a:p>
            <a:r>
              <a:rPr lang="zh-TW" altLang="en-US" sz="1100" dirty="0"/>
              <a:t>醫事機構診療科別明細檔 </a:t>
            </a:r>
            <a:r>
              <a:rPr lang="en-US" sz="1100" dirty="0"/>
              <a:t>Registry for contracted specialty services (DETA)</a:t>
            </a:r>
          </a:p>
          <a:p>
            <a:r>
              <a:rPr lang="zh-TW" altLang="en-US" sz="1100" dirty="0"/>
              <a:t>醫事機構基本資料檔 </a:t>
            </a:r>
            <a:r>
              <a:rPr lang="en-US" sz="1100" dirty="0"/>
              <a:t>Registry for contracted medical facilities (HOSB)</a:t>
            </a:r>
          </a:p>
          <a:p>
            <a:r>
              <a:rPr lang="zh-TW" altLang="en-US" sz="1100" dirty="0"/>
              <a:t>醫事機構副檔資料檔 </a:t>
            </a:r>
            <a:r>
              <a:rPr lang="en-US" sz="1100" dirty="0"/>
              <a:t>Supplementary registry for contracted medical facilities (HOSX)</a:t>
            </a:r>
          </a:p>
          <a:p>
            <a:r>
              <a:rPr lang="zh-TW" altLang="en-US" sz="1100" dirty="0"/>
              <a:t>專科醫師證書主檔 </a:t>
            </a:r>
            <a:r>
              <a:rPr lang="en-US" sz="1100" dirty="0"/>
              <a:t>Registry for board-certified specialists (DOC)</a:t>
            </a:r>
          </a:p>
          <a:p>
            <a:r>
              <a:rPr lang="zh-TW" altLang="en-US" sz="1100" dirty="0"/>
              <a:t>醫事人員基本資料檔 </a:t>
            </a:r>
            <a:r>
              <a:rPr lang="en-US" sz="1100" dirty="0"/>
              <a:t>Registry for medical personnel (PER)</a:t>
            </a:r>
          </a:p>
          <a:p>
            <a:r>
              <a:rPr lang="zh-TW" altLang="en-US" sz="1100" dirty="0"/>
              <a:t>重大傷病證明明細檔 </a:t>
            </a:r>
            <a:r>
              <a:rPr lang="en-US" sz="1100" dirty="0"/>
              <a:t>Registry for catastrophic illness patients (HV)</a:t>
            </a:r>
          </a:p>
          <a:p>
            <a:r>
              <a:rPr lang="zh-TW" altLang="en-US" sz="1100" dirty="0"/>
              <a:t>醫事機構服務項目檔 </a:t>
            </a:r>
            <a:r>
              <a:rPr lang="en-US" sz="1100" dirty="0"/>
              <a:t>Registry for medical services (HOX)</a:t>
            </a:r>
          </a:p>
          <a:p>
            <a:r>
              <a:rPr lang="zh-TW" altLang="en-US" sz="1100" dirty="0"/>
              <a:t>藥品主檔	</a:t>
            </a:r>
            <a:r>
              <a:rPr lang="en-US" sz="1100" dirty="0"/>
              <a:t>Registry for drug prescriptions (DRUG)</a:t>
            </a:r>
          </a:p>
          <a:p>
            <a:r>
              <a:rPr lang="zh-TW" altLang="en-US" sz="1100" dirty="0"/>
              <a:t>承保資料檔 </a:t>
            </a:r>
            <a:r>
              <a:rPr lang="en-US" sz="1100" dirty="0"/>
              <a:t>Registry for beneficiaries (ID)</a:t>
            </a:r>
          </a:p>
          <a:p>
            <a:r>
              <a:rPr lang="zh-TW" altLang="en-US" sz="1100" dirty="0"/>
              <a:t>原始資料檔 </a:t>
            </a:r>
            <a:r>
              <a:rPr lang="en-US" sz="1100" dirty="0"/>
              <a:t>Original claim data</a:t>
            </a:r>
          </a:p>
          <a:p>
            <a:r>
              <a:rPr lang="zh-TW" altLang="en-US" sz="1100" dirty="0"/>
              <a:t>住院費用申請總表主檔 </a:t>
            </a:r>
            <a:r>
              <a:rPr lang="en-US" sz="1100" dirty="0"/>
              <a:t>Monthly claim summary for inpatient claims (DT)</a:t>
            </a:r>
          </a:p>
          <a:p>
            <a:r>
              <a:rPr lang="zh-TW" altLang="en-US" sz="1100" dirty="0"/>
              <a:t>門診費用申請總表主檔 </a:t>
            </a:r>
            <a:r>
              <a:rPr lang="en-US" sz="1100" dirty="0"/>
              <a:t>Monthly claim summary for ambulatory care claims (CT)</a:t>
            </a:r>
          </a:p>
          <a:p>
            <a:r>
              <a:rPr lang="zh-TW" altLang="en-US" sz="1100" dirty="0"/>
              <a:t>住院醫療費用清單明細檔 </a:t>
            </a:r>
            <a:r>
              <a:rPr lang="en-US" sz="1100" dirty="0"/>
              <a:t>Inpatient expenditures by admissions (DD)</a:t>
            </a:r>
          </a:p>
          <a:p>
            <a:r>
              <a:rPr lang="zh-TW" altLang="en-US" sz="1100" dirty="0"/>
              <a:t>住院醫療費用醫令清單明細檔 </a:t>
            </a:r>
            <a:r>
              <a:rPr lang="en-US" sz="1100" dirty="0"/>
              <a:t>Details of inpatient orders (DO)</a:t>
            </a:r>
          </a:p>
          <a:p>
            <a:r>
              <a:rPr lang="zh-TW" altLang="en-US" sz="1100" dirty="0"/>
              <a:t>門診處方及治療明細檔 </a:t>
            </a:r>
            <a:r>
              <a:rPr lang="en-US" sz="1100" dirty="0"/>
              <a:t>Ambulatory care expenditures by visits (CD)</a:t>
            </a:r>
          </a:p>
          <a:p>
            <a:r>
              <a:rPr lang="zh-TW" altLang="en-US" sz="1100" dirty="0"/>
              <a:t>門診處方醫令明細檔 </a:t>
            </a:r>
            <a:r>
              <a:rPr lang="en-US" sz="1100" dirty="0"/>
              <a:t>Details of ambulatory care orders (OO)</a:t>
            </a:r>
          </a:p>
          <a:p>
            <a:r>
              <a:rPr lang="zh-TW" altLang="en-US" sz="1100" dirty="0"/>
              <a:t>特約藥局處方及調劑明細檔 </a:t>
            </a:r>
            <a:r>
              <a:rPr lang="en-US" sz="1100" dirty="0"/>
              <a:t>Expenditures for prescriptions dispensed at contracted</a:t>
            </a:r>
          </a:p>
        </p:txBody>
      </p:sp>
    </p:spTree>
    <p:extLst>
      <p:ext uri="{BB962C8B-B14F-4D97-AF65-F5344CB8AC3E}">
        <p14:creationId xmlns:p14="http://schemas.microsoft.com/office/powerpoint/2010/main" val="1517648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5C07DD-2B3C-4E21-AFA4-4CB274B2FAFD}"/>
              </a:ext>
            </a:extLst>
          </p:cNvPr>
          <p:cNvSpPr>
            <a:spLocks noGrp="1"/>
          </p:cNvSpPr>
          <p:nvPr>
            <p:ph type="title"/>
          </p:nvPr>
        </p:nvSpPr>
        <p:spPr>
          <a:xfrm>
            <a:off x="4109421" y="224337"/>
            <a:ext cx="4621624" cy="763526"/>
          </a:xfrm>
        </p:spPr>
        <p:txBody>
          <a:bodyPr>
            <a:normAutofit fontScale="90000"/>
          </a:bodyPr>
          <a:lstStyle/>
          <a:p>
            <a:pPr algn="l"/>
            <a:r>
              <a:rPr lang="en-US" altLang="zh-TW" dirty="0"/>
              <a:t>Data Source</a:t>
            </a:r>
            <a:br>
              <a:rPr lang="en-US" altLang="zh-TW" dirty="0"/>
            </a:br>
            <a:r>
              <a:rPr lang="en-US" altLang="zh-TW" dirty="0"/>
              <a:t>Medical Data </a:t>
            </a:r>
            <a:endParaRPr lang="zh-TW" altLang="en-US" dirty="0"/>
          </a:p>
        </p:txBody>
      </p:sp>
      <p:pic>
        <p:nvPicPr>
          <p:cNvPr id="5" name="內容版面配置區 4">
            <a:extLst>
              <a:ext uri="{FF2B5EF4-FFF2-40B4-BE49-F238E27FC236}">
                <a16:creationId xmlns:a16="http://schemas.microsoft.com/office/drawing/2014/main" id="{D006DD52-2B66-4587-A63E-27F12A6775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7087" y="1273593"/>
            <a:ext cx="6746715" cy="3801973"/>
          </a:xfrm>
        </p:spPr>
      </p:pic>
    </p:spTree>
    <p:extLst>
      <p:ext uri="{BB962C8B-B14F-4D97-AF65-F5344CB8AC3E}">
        <p14:creationId xmlns:p14="http://schemas.microsoft.com/office/powerpoint/2010/main" val="2176145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5C07DD-2B3C-4E21-AFA4-4CB274B2FAFD}"/>
              </a:ext>
            </a:extLst>
          </p:cNvPr>
          <p:cNvSpPr>
            <a:spLocks noGrp="1"/>
          </p:cNvSpPr>
          <p:nvPr>
            <p:ph type="title"/>
          </p:nvPr>
        </p:nvSpPr>
        <p:spPr>
          <a:xfrm>
            <a:off x="4109421" y="224337"/>
            <a:ext cx="4621624" cy="763526"/>
          </a:xfrm>
        </p:spPr>
        <p:txBody>
          <a:bodyPr>
            <a:normAutofit fontScale="90000"/>
          </a:bodyPr>
          <a:lstStyle/>
          <a:p>
            <a:pPr algn="l"/>
            <a:r>
              <a:rPr lang="en-US" altLang="zh-TW" dirty="0"/>
              <a:t>Data Source</a:t>
            </a:r>
            <a:br>
              <a:rPr lang="en-US" altLang="zh-TW" dirty="0"/>
            </a:br>
            <a:r>
              <a:rPr lang="en-US" altLang="zh-TW" dirty="0"/>
              <a:t>Medical Data </a:t>
            </a:r>
            <a:endParaRPr lang="zh-TW" altLang="en-US" dirty="0"/>
          </a:p>
        </p:txBody>
      </p:sp>
      <p:pic>
        <p:nvPicPr>
          <p:cNvPr id="9" name="內容版面配置區 8">
            <a:extLst>
              <a:ext uri="{FF2B5EF4-FFF2-40B4-BE49-F238E27FC236}">
                <a16:creationId xmlns:a16="http://schemas.microsoft.com/office/drawing/2014/main" id="{8C6FFF6F-224F-4C52-859D-F2FEAE0F0E4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1027" y="1199321"/>
            <a:ext cx="3789206" cy="3800897"/>
          </a:xfrm>
        </p:spPr>
      </p:pic>
    </p:spTree>
    <p:extLst>
      <p:ext uri="{BB962C8B-B14F-4D97-AF65-F5344CB8AC3E}">
        <p14:creationId xmlns:p14="http://schemas.microsoft.com/office/powerpoint/2010/main" val="308631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F794B-B54E-404A-A0A3-AA901204926A}"/>
              </a:ext>
            </a:extLst>
          </p:cNvPr>
          <p:cNvSpPr>
            <a:spLocks noGrp="1"/>
          </p:cNvSpPr>
          <p:nvPr>
            <p:ph type="title"/>
          </p:nvPr>
        </p:nvSpPr>
        <p:spPr>
          <a:xfrm>
            <a:off x="3851237" y="224337"/>
            <a:ext cx="4879807" cy="763526"/>
          </a:xfrm>
        </p:spPr>
        <p:txBody>
          <a:bodyPr>
            <a:normAutofit fontScale="90000"/>
          </a:bodyPr>
          <a:lstStyle/>
          <a:p>
            <a:pPr algn="l"/>
            <a:r>
              <a:rPr lang="en-US" altLang="zh-TW" dirty="0"/>
              <a:t>Clinical Research </a:t>
            </a:r>
            <a:br>
              <a:rPr lang="en-US" altLang="zh-TW" dirty="0"/>
            </a:br>
            <a:r>
              <a:rPr lang="en-US" altLang="zh-TW" dirty="0"/>
              <a:t>and More: Study Design</a:t>
            </a:r>
            <a:endParaRPr lang="zh-TW" altLang="en-US" dirty="0"/>
          </a:p>
        </p:txBody>
      </p:sp>
      <p:pic>
        <p:nvPicPr>
          <p:cNvPr id="5" name="內容版面配置區 4">
            <a:extLst>
              <a:ext uri="{FF2B5EF4-FFF2-40B4-BE49-F238E27FC236}">
                <a16:creationId xmlns:a16="http://schemas.microsoft.com/office/drawing/2014/main" id="{02B1637F-4C02-45A6-8F44-AD10AD31E9D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0481" y="1441046"/>
            <a:ext cx="8110258" cy="3615048"/>
          </a:xfrm>
        </p:spPr>
      </p:pic>
    </p:spTree>
    <p:extLst>
      <p:ext uri="{BB962C8B-B14F-4D97-AF65-F5344CB8AC3E}">
        <p14:creationId xmlns:p14="http://schemas.microsoft.com/office/powerpoint/2010/main" val="1597127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9AD3E6-E83D-456D-A22F-C16253BB3EA6}"/>
              </a:ext>
            </a:extLst>
          </p:cNvPr>
          <p:cNvSpPr>
            <a:spLocks noGrp="1"/>
          </p:cNvSpPr>
          <p:nvPr>
            <p:ph type="title"/>
          </p:nvPr>
        </p:nvSpPr>
        <p:spPr>
          <a:xfrm>
            <a:off x="3835101" y="224337"/>
            <a:ext cx="4895944" cy="763526"/>
          </a:xfrm>
        </p:spPr>
        <p:txBody>
          <a:bodyPr>
            <a:noAutofit/>
          </a:bodyPr>
          <a:lstStyle/>
          <a:p>
            <a:pPr algn="l"/>
            <a:r>
              <a:rPr lang="en-US" altLang="zh-TW" sz="2800" dirty="0"/>
              <a:t>Data Source</a:t>
            </a:r>
            <a:br>
              <a:rPr lang="en-US" altLang="zh-TW" sz="2800" dirty="0"/>
            </a:br>
            <a:r>
              <a:rPr lang="en-US" altLang="zh-TW" sz="2800" dirty="0"/>
              <a:t>Health Sciences </a:t>
            </a:r>
            <a:br>
              <a:rPr lang="en-US" altLang="zh-TW" sz="2800" dirty="0"/>
            </a:br>
            <a:r>
              <a:rPr lang="en-US" altLang="zh-TW" sz="2800" dirty="0"/>
              <a:t>Treatment Experiment</a:t>
            </a:r>
            <a:endParaRPr lang="zh-TW" altLang="en-US" sz="2800" dirty="0"/>
          </a:p>
        </p:txBody>
      </p:sp>
      <p:pic>
        <p:nvPicPr>
          <p:cNvPr id="5" name="內容版面配置區 4">
            <a:extLst>
              <a:ext uri="{FF2B5EF4-FFF2-40B4-BE49-F238E27FC236}">
                <a16:creationId xmlns:a16="http://schemas.microsoft.com/office/drawing/2014/main" id="{3E20D3EF-FA84-435F-A9FB-6E6E08760D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0994" y="1232451"/>
            <a:ext cx="5968844" cy="3911049"/>
          </a:xfrm>
        </p:spPr>
      </p:pic>
    </p:spTree>
    <p:extLst>
      <p:ext uri="{BB962C8B-B14F-4D97-AF65-F5344CB8AC3E}">
        <p14:creationId xmlns:p14="http://schemas.microsoft.com/office/powerpoint/2010/main" val="3520931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Autofit/>
          </a:bodyPr>
          <a:lstStyle/>
          <a:p>
            <a:pPr algn="l"/>
            <a:r>
              <a:rPr lang="en-US" altLang="zh-TW" sz="2800" dirty="0"/>
              <a:t>Data Source</a:t>
            </a:r>
            <a:br>
              <a:rPr lang="en-US" altLang="zh-TW" sz="2800" dirty="0"/>
            </a:br>
            <a:r>
              <a:rPr lang="en-US" altLang="zh-TW" sz="2800" dirty="0"/>
              <a:t>Computer and Information </a:t>
            </a:r>
            <a:br>
              <a:rPr lang="en-US" altLang="zh-TW" sz="2800" dirty="0"/>
            </a:br>
            <a:r>
              <a:rPr lang="en-US" altLang="zh-TW" sz="2800" dirty="0"/>
              <a:t>Sciences</a:t>
            </a:r>
            <a:endParaRPr lang="en-US" sz="2800" dirty="0"/>
          </a:p>
        </p:txBody>
      </p:sp>
      <p:pic>
        <p:nvPicPr>
          <p:cNvPr id="5" name="內容版面配置區 4">
            <a:extLst>
              <a:ext uri="{FF2B5EF4-FFF2-40B4-BE49-F238E27FC236}">
                <a16:creationId xmlns:a16="http://schemas.microsoft.com/office/drawing/2014/main" id="{5EAC47C0-C156-4C29-935C-3118E5B71F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1871" y="1900163"/>
            <a:ext cx="7148705" cy="3100457"/>
          </a:xfrm>
        </p:spPr>
      </p:pic>
      <p:sp>
        <p:nvSpPr>
          <p:cNvPr id="6" name="文字方塊 5">
            <a:extLst>
              <a:ext uri="{FF2B5EF4-FFF2-40B4-BE49-F238E27FC236}">
                <a16:creationId xmlns:a16="http://schemas.microsoft.com/office/drawing/2014/main" id="{7A0B435C-C53D-4232-A5A5-3D1C77926D1E}"/>
              </a:ext>
            </a:extLst>
          </p:cNvPr>
          <p:cNvSpPr txBox="1"/>
          <p:nvPr/>
        </p:nvSpPr>
        <p:spPr>
          <a:xfrm>
            <a:off x="387077" y="1253832"/>
            <a:ext cx="8369846" cy="646331"/>
          </a:xfrm>
          <a:prstGeom prst="rect">
            <a:avLst/>
          </a:prstGeom>
          <a:noFill/>
        </p:spPr>
        <p:txBody>
          <a:bodyPr wrap="square" rtlCol="0">
            <a:spAutoFit/>
          </a:bodyPr>
          <a:lstStyle/>
          <a:p>
            <a:r>
              <a:rPr lang="en-US" altLang="zh-TW" sz="1200" dirty="0">
                <a:solidFill>
                  <a:srgbClr val="FFFF00"/>
                </a:solidFill>
              </a:rPr>
              <a:t>Top panel: the word clouds of 2012 U.S. presidential debates (Left: President Obama; Right: </a:t>
            </a:r>
            <a:r>
              <a:rPr lang="en-US" altLang="zh-TW" sz="1200" dirty="0" err="1">
                <a:solidFill>
                  <a:srgbClr val="FFFF00"/>
                </a:solidFill>
              </a:rPr>
              <a:t>GovernerRomney</a:t>
            </a:r>
            <a:r>
              <a:rPr lang="en-US" altLang="zh-TW" sz="1200" dirty="0">
                <a:solidFill>
                  <a:srgbClr val="FFFF00"/>
                </a:solidFill>
              </a:rPr>
              <a:t>).</a:t>
            </a:r>
          </a:p>
          <a:p>
            <a:r>
              <a:rPr lang="en-US" altLang="zh-TW" sz="1200" dirty="0">
                <a:solidFill>
                  <a:srgbClr val="FFFF00"/>
                </a:solidFill>
              </a:rPr>
              <a:t>Bottom left: It is challenging for computer to recognize the tiger from the background in computer vision. </a:t>
            </a:r>
          </a:p>
          <a:p>
            <a:r>
              <a:rPr lang="en-US" altLang="zh-TW" sz="1200" dirty="0">
                <a:solidFill>
                  <a:srgbClr val="FFFF00"/>
                </a:solidFill>
              </a:rPr>
              <a:t>Bottom right: Visualization of the friendship connection in Facebook on December 2010</a:t>
            </a:r>
            <a:endParaRPr lang="zh-TW" altLang="en-US" sz="1200" dirty="0">
              <a:solidFill>
                <a:srgbClr val="FFFF00"/>
              </a:solidFill>
            </a:endParaRPr>
          </a:p>
        </p:txBody>
      </p:sp>
    </p:spTree>
    <p:extLst>
      <p:ext uri="{BB962C8B-B14F-4D97-AF65-F5344CB8AC3E}">
        <p14:creationId xmlns:p14="http://schemas.microsoft.com/office/powerpoint/2010/main" val="161465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7BCE03-BC9B-4A79-932F-A02789E72FFE}"/>
              </a:ext>
            </a:extLst>
          </p:cNvPr>
          <p:cNvSpPr>
            <a:spLocks noGrp="1"/>
          </p:cNvSpPr>
          <p:nvPr>
            <p:ph type="title"/>
          </p:nvPr>
        </p:nvSpPr>
        <p:spPr>
          <a:xfrm>
            <a:off x="3727526" y="-80681"/>
            <a:ext cx="5502536" cy="1393544"/>
          </a:xfrm>
        </p:spPr>
        <p:txBody>
          <a:bodyPr>
            <a:normAutofit/>
          </a:bodyPr>
          <a:lstStyle/>
          <a:p>
            <a:pPr algn="l"/>
            <a:r>
              <a:rPr lang="en-US" altLang="zh-TW" sz="1800" dirty="0"/>
              <a:t>Deep Learning, Social Networks, Graph Computing, </a:t>
            </a:r>
            <a:br>
              <a:rPr lang="en-US" altLang="zh-TW" sz="1800" dirty="0"/>
            </a:br>
            <a:r>
              <a:rPr lang="en-US" altLang="zh-TW" sz="1800" dirty="0"/>
              <a:t>Recommender Systems, and Natural Language Processing.</a:t>
            </a:r>
            <a:br>
              <a:rPr lang="en-US" altLang="zh-TW" sz="1800" dirty="0"/>
            </a:br>
            <a:r>
              <a:rPr lang="en-US" altLang="zh-TW" sz="1800" dirty="0"/>
              <a:t> Prof. </a:t>
            </a:r>
            <a:r>
              <a:rPr lang="en-US" altLang="zh-TW" sz="2400" dirty="0"/>
              <a:t>Li, Cheng-Te</a:t>
            </a:r>
            <a:endParaRPr lang="zh-TW" altLang="en-US" sz="2400" dirty="0"/>
          </a:p>
        </p:txBody>
      </p:sp>
      <p:pic>
        <p:nvPicPr>
          <p:cNvPr id="5" name="內容版面配置區 4">
            <a:extLst>
              <a:ext uri="{FF2B5EF4-FFF2-40B4-BE49-F238E27FC236}">
                <a16:creationId xmlns:a16="http://schemas.microsoft.com/office/drawing/2014/main" id="{D10FCB81-1F83-4E85-AC5D-67A3439258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5253" y="1312863"/>
            <a:ext cx="5078237" cy="3713532"/>
          </a:xfrm>
        </p:spPr>
      </p:pic>
    </p:spTree>
    <p:extLst>
      <p:ext uri="{BB962C8B-B14F-4D97-AF65-F5344CB8AC3E}">
        <p14:creationId xmlns:p14="http://schemas.microsoft.com/office/powerpoint/2010/main" val="2042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rmAutofit fontScale="90000"/>
          </a:bodyPr>
          <a:lstStyle/>
          <a:p>
            <a:pPr algn="l"/>
            <a:r>
              <a:rPr lang="en-US" dirty="0"/>
              <a:t>Data Source</a:t>
            </a:r>
            <a:br>
              <a:rPr lang="en-US" dirty="0"/>
            </a:br>
            <a:r>
              <a:rPr lang="en-US" dirty="0"/>
              <a:t>Economics and Finance</a:t>
            </a:r>
          </a:p>
        </p:txBody>
      </p:sp>
      <p:pic>
        <p:nvPicPr>
          <p:cNvPr id="5" name="內容版面配置區 4">
            <a:extLst>
              <a:ext uri="{FF2B5EF4-FFF2-40B4-BE49-F238E27FC236}">
                <a16:creationId xmlns:a16="http://schemas.microsoft.com/office/drawing/2014/main" id="{6B2E9FF7-26A9-471B-A4E4-2E29D76E2C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738" y="1389405"/>
            <a:ext cx="3913632" cy="1483629"/>
          </a:xfrm>
        </p:spPr>
      </p:pic>
      <p:pic>
        <p:nvPicPr>
          <p:cNvPr id="8" name="圖片 7">
            <a:extLst>
              <a:ext uri="{FF2B5EF4-FFF2-40B4-BE49-F238E27FC236}">
                <a16:creationId xmlns:a16="http://schemas.microsoft.com/office/drawing/2014/main" id="{E60724CE-A098-4FA1-93D6-7E7191321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382" y="1389405"/>
            <a:ext cx="3992880" cy="3529758"/>
          </a:xfrm>
          <a:prstGeom prst="rect">
            <a:avLst/>
          </a:prstGeom>
        </p:spPr>
      </p:pic>
      <p:sp>
        <p:nvSpPr>
          <p:cNvPr id="9" name="矩形 8">
            <a:extLst>
              <a:ext uri="{FF2B5EF4-FFF2-40B4-BE49-F238E27FC236}">
                <a16:creationId xmlns:a16="http://schemas.microsoft.com/office/drawing/2014/main" id="{24DF2DF5-FE04-4343-8E5B-7C3DF594DB7F}"/>
              </a:ext>
            </a:extLst>
          </p:cNvPr>
          <p:cNvSpPr/>
          <p:nvPr/>
        </p:nvSpPr>
        <p:spPr>
          <a:xfrm>
            <a:off x="210368" y="3052548"/>
            <a:ext cx="4602854" cy="2123658"/>
          </a:xfrm>
          <a:prstGeom prst="rect">
            <a:avLst/>
          </a:prstGeom>
        </p:spPr>
        <p:txBody>
          <a:bodyPr wrap="square">
            <a:spAutoFit/>
          </a:bodyPr>
          <a:lstStyle/>
          <a:p>
            <a:r>
              <a:rPr lang="en-US" altLang="zh-TW" sz="1200" dirty="0">
                <a:solidFill>
                  <a:srgbClr val="FFFF00"/>
                </a:solidFill>
              </a:rPr>
              <a:t>Prediction of monthly housing appreciation. Top panel-left: Choropleth map for the 2009 U.S. unemployment rate by county. Top panel-right: Spatial correlation of monthly housing price appreciation among 352 largest counties in the United States from January 2000 to December 2009 </a:t>
            </a:r>
          </a:p>
          <a:p>
            <a:r>
              <a:rPr lang="en-US" altLang="zh-TW" sz="1200" dirty="0">
                <a:solidFill>
                  <a:srgbClr val="FFFF00"/>
                </a:solidFill>
              </a:rPr>
              <a:t>Right panel: Prediction of monthly housing pricing appreciation in 48 regions from January 2006 to December 2009 using a large</a:t>
            </a:r>
          </a:p>
          <a:p>
            <a:r>
              <a:rPr lang="en-US" altLang="zh-TW" sz="1200" dirty="0">
                <a:solidFill>
                  <a:srgbClr val="FFFF00"/>
                </a:solidFill>
              </a:rPr>
              <a:t>sparse econometrics model with 352 monthly time series from January 2000 to December 2005. Blue: OLS. Red: PLS. Black: </a:t>
            </a:r>
            <a:r>
              <a:rPr lang="en-US" altLang="zh-TW" sz="1200" dirty="0" err="1">
                <a:solidFill>
                  <a:srgbClr val="FFFF00"/>
                </a:solidFill>
              </a:rPr>
              <a:t>Acutal</a:t>
            </a:r>
            <a:r>
              <a:rPr lang="en-US" altLang="zh-TW" sz="1200" dirty="0">
                <a:solidFill>
                  <a:srgbClr val="FFFF00"/>
                </a:solidFill>
              </a:rPr>
              <a:t>. Thickness: Proportion</a:t>
            </a:r>
          </a:p>
          <a:p>
            <a:r>
              <a:rPr lang="en-US" altLang="zh-TW" sz="1200" dirty="0">
                <a:solidFill>
                  <a:srgbClr val="FFFF00"/>
                </a:solidFill>
              </a:rPr>
              <a:t>to repeated sales. Adapted from Fan, </a:t>
            </a:r>
            <a:r>
              <a:rPr lang="en-US" altLang="zh-TW" sz="1200" dirty="0" err="1">
                <a:solidFill>
                  <a:srgbClr val="FFFF00"/>
                </a:solidFill>
              </a:rPr>
              <a:t>Lv</a:t>
            </a:r>
            <a:r>
              <a:rPr lang="en-US" altLang="zh-TW" sz="1200" dirty="0">
                <a:solidFill>
                  <a:srgbClr val="FFFF00"/>
                </a:solidFill>
              </a:rPr>
              <a:t>, and Qi (2012).</a:t>
            </a:r>
            <a:endParaRPr lang="zh-TW" altLang="en-US" sz="1200" dirty="0">
              <a:solidFill>
                <a:srgbClr val="FFFF00"/>
              </a:solidFill>
            </a:endParaRPr>
          </a:p>
        </p:txBody>
      </p:sp>
    </p:spTree>
    <p:extLst>
      <p:ext uri="{BB962C8B-B14F-4D97-AF65-F5344CB8AC3E}">
        <p14:creationId xmlns:p14="http://schemas.microsoft.com/office/powerpoint/2010/main" val="346159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rmAutofit fontScale="90000"/>
          </a:bodyPr>
          <a:lstStyle/>
          <a:p>
            <a:pPr algn="l"/>
            <a:r>
              <a:rPr lang="en-US" dirty="0"/>
              <a:t>Data Source</a:t>
            </a:r>
            <a:br>
              <a:rPr lang="en-US" dirty="0"/>
            </a:br>
            <a:r>
              <a:rPr lang="en-US" dirty="0"/>
              <a:t>Financial Technology</a:t>
            </a:r>
          </a:p>
        </p:txBody>
      </p:sp>
      <p:graphicFrame>
        <p:nvGraphicFramePr>
          <p:cNvPr id="4" name="內容版面配置區 3">
            <a:extLst>
              <a:ext uri="{FF2B5EF4-FFF2-40B4-BE49-F238E27FC236}">
                <a16:creationId xmlns:a16="http://schemas.microsoft.com/office/drawing/2014/main" id="{9BB58AC7-7788-43AF-BC05-9DB18DFB6B54}"/>
              </a:ext>
            </a:extLst>
          </p:cNvPr>
          <p:cNvGraphicFramePr>
            <a:graphicFrameLocks noGrp="1" noChangeAspect="1"/>
          </p:cNvGraphicFramePr>
          <p:nvPr>
            <p:ph idx="1"/>
            <p:extLst>
              <p:ext uri="{D42A27DB-BD31-4B8C-83A1-F6EECF244321}">
                <p14:modId xmlns:p14="http://schemas.microsoft.com/office/powerpoint/2010/main" val="1472834844"/>
              </p:ext>
            </p:extLst>
          </p:nvPr>
        </p:nvGraphicFramePr>
        <p:xfrm>
          <a:off x="2014881" y="1172241"/>
          <a:ext cx="5571987" cy="3857924"/>
        </p:xfrm>
        <a:graphic>
          <a:graphicData uri="http://schemas.openxmlformats.org/presentationml/2006/ole">
            <mc:AlternateContent xmlns:mc="http://schemas.openxmlformats.org/markup-compatibility/2006">
              <mc:Choice xmlns:v="urn:schemas-microsoft-com:vml" Requires="v">
                <p:oleObj spid="_x0000_s1030" name="Acrobat Document" r:id="rId3" imgW="3714717" imgH="2571663" progId="Acrobat.Document.DC">
                  <p:embed/>
                </p:oleObj>
              </mc:Choice>
              <mc:Fallback>
                <p:oleObj name="Acrobat Document" r:id="rId3" imgW="3714717" imgH="2571663" progId="Acrobat.Document.DC">
                  <p:embed/>
                  <p:pic>
                    <p:nvPicPr>
                      <p:cNvPr id="0" name=""/>
                      <p:cNvPicPr/>
                      <p:nvPr/>
                    </p:nvPicPr>
                    <p:blipFill>
                      <a:blip r:embed="rId4"/>
                      <a:stretch>
                        <a:fillRect/>
                      </a:stretch>
                    </p:blipFill>
                    <p:spPr>
                      <a:xfrm>
                        <a:off x="2014881" y="1172241"/>
                        <a:ext cx="5571987" cy="3857924"/>
                      </a:xfrm>
                      <a:prstGeom prst="rect">
                        <a:avLst/>
                      </a:prstGeom>
                    </p:spPr>
                  </p:pic>
                </p:oleObj>
              </mc:Fallback>
            </mc:AlternateContent>
          </a:graphicData>
        </a:graphic>
      </p:graphicFrame>
    </p:spTree>
    <p:extLst>
      <p:ext uri="{BB962C8B-B14F-4D97-AF65-F5344CB8AC3E}">
        <p14:creationId xmlns:p14="http://schemas.microsoft.com/office/powerpoint/2010/main" val="152154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rmAutofit fontScale="90000"/>
          </a:bodyPr>
          <a:lstStyle/>
          <a:p>
            <a:pPr algn="l"/>
            <a:r>
              <a:rPr lang="en-US" dirty="0"/>
              <a:t>Data Source</a:t>
            </a:r>
            <a:br>
              <a:rPr lang="en-US" dirty="0"/>
            </a:br>
            <a:r>
              <a:rPr lang="en-US" dirty="0"/>
              <a:t>High-Frequency Stock Price</a:t>
            </a:r>
          </a:p>
        </p:txBody>
      </p:sp>
      <p:pic>
        <p:nvPicPr>
          <p:cNvPr id="6" name="內容版面配置區 5">
            <a:extLst>
              <a:ext uri="{FF2B5EF4-FFF2-40B4-BE49-F238E27FC236}">
                <a16:creationId xmlns:a16="http://schemas.microsoft.com/office/drawing/2014/main" id="{75CA2220-5F99-42A3-AE05-798CB6EC5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946" y="1453651"/>
            <a:ext cx="6868222" cy="3465512"/>
          </a:xfrm>
        </p:spPr>
      </p:pic>
      <p:pic>
        <p:nvPicPr>
          <p:cNvPr id="8" name="圖片 7">
            <a:extLst>
              <a:ext uri="{FF2B5EF4-FFF2-40B4-BE49-F238E27FC236}">
                <a16:creationId xmlns:a16="http://schemas.microsoft.com/office/drawing/2014/main" id="{7C8B024C-BCC0-43BC-A2A1-F987FC1F2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572" y="1093304"/>
            <a:ext cx="1907402" cy="3825859"/>
          </a:xfrm>
          <a:prstGeom prst="rect">
            <a:avLst/>
          </a:prstGeom>
        </p:spPr>
      </p:pic>
    </p:spTree>
    <p:extLst>
      <p:ext uri="{BB962C8B-B14F-4D97-AF65-F5344CB8AC3E}">
        <p14:creationId xmlns:p14="http://schemas.microsoft.com/office/powerpoint/2010/main" val="1186242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423" y="224337"/>
            <a:ext cx="4706622" cy="763526"/>
          </a:xfrm>
        </p:spPr>
        <p:txBody>
          <a:bodyPr>
            <a:normAutofit fontScale="90000"/>
          </a:bodyPr>
          <a:lstStyle/>
          <a:p>
            <a:pPr algn="l"/>
            <a:r>
              <a:rPr lang="en-US" altLang="zh-TW" dirty="0"/>
              <a:t>Data Source</a:t>
            </a:r>
            <a:br>
              <a:rPr lang="en-US" dirty="0"/>
            </a:br>
            <a:r>
              <a:rPr lang="en-US" dirty="0"/>
              <a:t>Biological Sciences</a:t>
            </a:r>
          </a:p>
        </p:txBody>
      </p:sp>
      <p:sp>
        <p:nvSpPr>
          <p:cNvPr id="3" name="Content Placeholder 2"/>
          <p:cNvSpPr>
            <a:spLocks noGrp="1"/>
          </p:cNvSpPr>
          <p:nvPr>
            <p:ph idx="1"/>
          </p:nvPr>
        </p:nvSpPr>
        <p:spPr>
          <a:xfrm>
            <a:off x="372162" y="1371443"/>
            <a:ext cx="8246070" cy="3830894"/>
          </a:xfrm>
        </p:spPr>
        <p:txBody>
          <a:bodyPr>
            <a:normAutofit/>
          </a:bodyPr>
          <a:lstStyle/>
          <a:p>
            <a:r>
              <a:rPr lang="en-US" sz="2000" dirty="0">
                <a:latin typeface="+mj-lt"/>
              </a:rPr>
              <a:t>Bioimaging technology allows us to simultaneously monitor tens of thousands of genes or proteins as they are expressed differently in the tissues or cells under different experimental conditions</a:t>
            </a:r>
          </a:p>
          <a:p>
            <a:r>
              <a:rPr lang="en-US" sz="1200" dirty="0"/>
              <a:t>Gene expression profiles of microarrays. The intensity at each spot represents the gene expression profile (e.g. Agilent microarray, left panel) or relative profile (e.g. cDNA-microarray, right panel).</a:t>
            </a:r>
          </a:p>
          <a:p>
            <a:endParaRPr lang="en-US" dirty="0"/>
          </a:p>
          <a:p>
            <a:endParaRPr lang="en-US" dirty="0"/>
          </a:p>
        </p:txBody>
      </p:sp>
      <p:pic>
        <p:nvPicPr>
          <p:cNvPr id="5" name="圖片 4">
            <a:extLst>
              <a:ext uri="{FF2B5EF4-FFF2-40B4-BE49-F238E27FC236}">
                <a16:creationId xmlns:a16="http://schemas.microsoft.com/office/drawing/2014/main" id="{E9ED35D3-DAE2-400D-9DB0-5E04D9019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93" y="2872316"/>
            <a:ext cx="3309032" cy="2089915"/>
          </a:xfrm>
          <a:prstGeom prst="rect">
            <a:avLst/>
          </a:prstGeom>
        </p:spPr>
      </p:pic>
      <p:pic>
        <p:nvPicPr>
          <p:cNvPr id="7" name="圖片 6">
            <a:extLst>
              <a:ext uri="{FF2B5EF4-FFF2-40B4-BE49-F238E27FC236}">
                <a16:creationId xmlns:a16="http://schemas.microsoft.com/office/drawing/2014/main" id="{C5F3BADA-BADC-4451-AD6D-7075BFF76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924" y="2872316"/>
            <a:ext cx="4114655" cy="2112167"/>
          </a:xfrm>
          <a:prstGeom prst="rect">
            <a:avLst/>
          </a:prstGeom>
        </p:spPr>
      </p:pic>
    </p:spTree>
    <p:extLst>
      <p:ext uri="{BB962C8B-B14F-4D97-AF65-F5344CB8AC3E}">
        <p14:creationId xmlns:p14="http://schemas.microsoft.com/office/powerpoint/2010/main" val="347181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566077-F637-42F6-96C9-851A0656C2C8}"/>
              </a:ext>
            </a:extLst>
          </p:cNvPr>
          <p:cNvSpPr>
            <a:spLocks noGrp="1"/>
          </p:cNvSpPr>
          <p:nvPr>
            <p:ph type="title"/>
          </p:nvPr>
        </p:nvSpPr>
        <p:spPr>
          <a:xfrm>
            <a:off x="3840479" y="224337"/>
            <a:ext cx="4890565" cy="763526"/>
          </a:xfrm>
        </p:spPr>
        <p:txBody>
          <a:bodyPr>
            <a:normAutofit fontScale="90000"/>
          </a:bodyPr>
          <a:lstStyle/>
          <a:p>
            <a:pPr algn="l"/>
            <a:r>
              <a:rPr lang="en-US" altLang="zh-TW" dirty="0"/>
              <a:t>Data Source</a:t>
            </a:r>
            <a:br>
              <a:rPr lang="en-US" altLang="zh-TW" dirty="0"/>
            </a:br>
            <a:r>
              <a:rPr lang="en-US" altLang="zh-TW" dirty="0"/>
              <a:t>Economics</a:t>
            </a:r>
            <a:br>
              <a:rPr lang="en-US" altLang="zh-TW" dirty="0"/>
            </a:br>
            <a:r>
              <a:rPr lang="en-US" altLang="zh-TW" dirty="0"/>
              <a:t>Prices for Wheat and Rye</a:t>
            </a:r>
            <a:endParaRPr lang="zh-TW" altLang="en-US" dirty="0"/>
          </a:p>
        </p:txBody>
      </p:sp>
      <p:pic>
        <p:nvPicPr>
          <p:cNvPr id="5" name="內容版面配置區 4">
            <a:extLst>
              <a:ext uri="{FF2B5EF4-FFF2-40B4-BE49-F238E27FC236}">
                <a16:creationId xmlns:a16="http://schemas.microsoft.com/office/drawing/2014/main" id="{F3C2FC33-233A-46BF-B94F-840359CC8A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0797" y="1318472"/>
            <a:ext cx="4502405" cy="3758168"/>
          </a:xfrm>
        </p:spPr>
      </p:pic>
    </p:spTree>
    <p:extLst>
      <p:ext uri="{BB962C8B-B14F-4D97-AF65-F5344CB8AC3E}">
        <p14:creationId xmlns:p14="http://schemas.microsoft.com/office/powerpoint/2010/main" val="1008689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5DE144-3BDF-4D17-9E01-0A72B63E42E7}"/>
              </a:ext>
            </a:extLst>
          </p:cNvPr>
          <p:cNvSpPr>
            <a:spLocks noGrp="1"/>
          </p:cNvSpPr>
          <p:nvPr>
            <p:ph type="title"/>
          </p:nvPr>
        </p:nvSpPr>
        <p:spPr>
          <a:xfrm>
            <a:off x="3867373" y="224337"/>
            <a:ext cx="4863671" cy="763526"/>
          </a:xfrm>
        </p:spPr>
        <p:txBody>
          <a:bodyPr>
            <a:noAutofit/>
          </a:bodyPr>
          <a:lstStyle/>
          <a:p>
            <a:pPr algn="l"/>
            <a:r>
              <a:rPr lang="en-US" altLang="zh-TW" sz="2800" dirty="0"/>
              <a:t>Data Science</a:t>
            </a:r>
            <a:br>
              <a:rPr lang="en-US" altLang="zh-TW" sz="2800" dirty="0"/>
            </a:br>
            <a:r>
              <a:rPr lang="en-US" altLang="zh-TW" sz="2800" dirty="0"/>
              <a:t>Social Science</a:t>
            </a:r>
            <a:br>
              <a:rPr lang="en-US" altLang="zh-TW" sz="2800" dirty="0"/>
            </a:br>
            <a:r>
              <a:rPr lang="en-US" altLang="zh-TW" sz="2800" dirty="0"/>
              <a:t>Migration Flows</a:t>
            </a:r>
            <a:endParaRPr lang="zh-TW" altLang="en-US" sz="2800" dirty="0"/>
          </a:p>
        </p:txBody>
      </p:sp>
      <p:pic>
        <p:nvPicPr>
          <p:cNvPr id="5" name="內容版面配置區 4">
            <a:extLst>
              <a:ext uri="{FF2B5EF4-FFF2-40B4-BE49-F238E27FC236}">
                <a16:creationId xmlns:a16="http://schemas.microsoft.com/office/drawing/2014/main" id="{5CC4BB56-3ACA-4AC3-86DB-D284674CDD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394" y="1290918"/>
            <a:ext cx="4041072" cy="3852582"/>
          </a:xfrm>
        </p:spPr>
      </p:pic>
    </p:spTree>
    <p:extLst>
      <p:ext uri="{BB962C8B-B14F-4D97-AF65-F5344CB8AC3E}">
        <p14:creationId xmlns:p14="http://schemas.microsoft.com/office/powerpoint/2010/main" val="419888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F62F3-FD7E-4D5D-B686-DFA056E78FBA}"/>
              </a:ext>
            </a:extLst>
          </p:cNvPr>
          <p:cNvSpPr>
            <a:spLocks noGrp="1"/>
          </p:cNvSpPr>
          <p:nvPr>
            <p:ph type="title"/>
          </p:nvPr>
        </p:nvSpPr>
        <p:spPr>
          <a:xfrm>
            <a:off x="3894267" y="224337"/>
            <a:ext cx="4836777" cy="763526"/>
          </a:xfrm>
        </p:spPr>
        <p:txBody>
          <a:bodyPr>
            <a:noAutofit/>
          </a:bodyPr>
          <a:lstStyle/>
          <a:p>
            <a:pPr algn="l"/>
            <a:r>
              <a:rPr lang="en-US" altLang="zh-TW" sz="2400" dirty="0"/>
              <a:t>Data Science</a:t>
            </a:r>
            <a:br>
              <a:rPr lang="en-US" altLang="zh-TW" sz="2400" dirty="0"/>
            </a:br>
            <a:r>
              <a:rPr lang="en-US" altLang="zh-TW" sz="2400" dirty="0"/>
              <a:t>Social Science: </a:t>
            </a:r>
            <a:br>
              <a:rPr lang="en-US" altLang="zh-TW" sz="2400" dirty="0"/>
            </a:br>
            <a:r>
              <a:rPr lang="en-US" altLang="zh-TW" sz="2400" dirty="0"/>
              <a:t>Survey Sampling</a:t>
            </a:r>
            <a:endParaRPr lang="zh-TW" altLang="en-US" sz="2400" dirty="0"/>
          </a:p>
        </p:txBody>
      </p:sp>
      <p:pic>
        <p:nvPicPr>
          <p:cNvPr id="5" name="內容版面配置區 4">
            <a:extLst>
              <a:ext uri="{FF2B5EF4-FFF2-40B4-BE49-F238E27FC236}">
                <a16:creationId xmlns:a16="http://schemas.microsoft.com/office/drawing/2014/main" id="{0A552D1A-3DB2-4AFF-B730-F8A1D9C14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1237" y="1191334"/>
            <a:ext cx="5901526" cy="4093579"/>
          </a:xfrm>
        </p:spPr>
      </p:pic>
    </p:spTree>
    <p:extLst>
      <p:ext uri="{BB962C8B-B14F-4D97-AF65-F5344CB8AC3E}">
        <p14:creationId xmlns:p14="http://schemas.microsoft.com/office/powerpoint/2010/main" val="1098884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F62F3-FD7E-4D5D-B686-DFA056E78FBA}"/>
              </a:ext>
            </a:extLst>
          </p:cNvPr>
          <p:cNvSpPr>
            <a:spLocks noGrp="1"/>
          </p:cNvSpPr>
          <p:nvPr>
            <p:ph type="title"/>
          </p:nvPr>
        </p:nvSpPr>
        <p:spPr>
          <a:xfrm>
            <a:off x="3894267" y="224337"/>
            <a:ext cx="4836777" cy="763526"/>
          </a:xfrm>
        </p:spPr>
        <p:txBody>
          <a:bodyPr>
            <a:noAutofit/>
          </a:bodyPr>
          <a:lstStyle/>
          <a:p>
            <a:pPr algn="l"/>
            <a:r>
              <a:rPr lang="en-US" altLang="zh-TW" sz="2400" dirty="0"/>
              <a:t>Data Science</a:t>
            </a:r>
            <a:br>
              <a:rPr lang="en-US" altLang="zh-TW" sz="2400" dirty="0"/>
            </a:br>
            <a:r>
              <a:rPr lang="en-US" altLang="zh-TW" sz="2400" dirty="0"/>
              <a:t>Social Science: </a:t>
            </a:r>
            <a:br>
              <a:rPr lang="en-US" altLang="zh-TW" sz="2400" dirty="0"/>
            </a:br>
            <a:r>
              <a:rPr lang="en-US" altLang="zh-TW" sz="2400" dirty="0"/>
              <a:t>Survey Sampling</a:t>
            </a:r>
            <a:endParaRPr lang="zh-TW" altLang="en-US" sz="2400" dirty="0"/>
          </a:p>
        </p:txBody>
      </p:sp>
      <p:pic>
        <p:nvPicPr>
          <p:cNvPr id="6" name="內容版面配置區 5">
            <a:extLst>
              <a:ext uri="{FF2B5EF4-FFF2-40B4-BE49-F238E27FC236}">
                <a16:creationId xmlns:a16="http://schemas.microsoft.com/office/drawing/2014/main" id="{7E362C01-1A5B-4EEC-A45D-2767BB982E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5079" y="1359246"/>
            <a:ext cx="5407217" cy="3465512"/>
          </a:xfrm>
        </p:spPr>
      </p:pic>
    </p:spTree>
    <p:extLst>
      <p:ext uri="{BB962C8B-B14F-4D97-AF65-F5344CB8AC3E}">
        <p14:creationId xmlns:p14="http://schemas.microsoft.com/office/powerpoint/2010/main" val="386519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F62F3-FD7E-4D5D-B686-DFA056E78FBA}"/>
              </a:ext>
            </a:extLst>
          </p:cNvPr>
          <p:cNvSpPr>
            <a:spLocks noGrp="1"/>
          </p:cNvSpPr>
          <p:nvPr>
            <p:ph type="title"/>
          </p:nvPr>
        </p:nvSpPr>
        <p:spPr>
          <a:xfrm>
            <a:off x="3894267" y="224337"/>
            <a:ext cx="4836777" cy="763526"/>
          </a:xfrm>
        </p:spPr>
        <p:txBody>
          <a:bodyPr>
            <a:noAutofit/>
          </a:bodyPr>
          <a:lstStyle/>
          <a:p>
            <a:pPr algn="l"/>
            <a:r>
              <a:rPr lang="en-US" altLang="zh-TW" sz="2400" dirty="0"/>
              <a:t>Data Science</a:t>
            </a:r>
            <a:br>
              <a:rPr lang="en-US" altLang="zh-TW" sz="2400" dirty="0"/>
            </a:br>
            <a:r>
              <a:rPr lang="en-US" altLang="zh-TW" sz="2400" dirty="0"/>
              <a:t>Social Science: </a:t>
            </a:r>
            <a:br>
              <a:rPr lang="en-US" altLang="zh-TW" sz="2400" dirty="0"/>
            </a:br>
            <a:r>
              <a:rPr lang="en-US" altLang="zh-TW" sz="2400" dirty="0"/>
              <a:t>Survey Sampling</a:t>
            </a:r>
            <a:endParaRPr lang="zh-TW" altLang="en-US" sz="2400" dirty="0"/>
          </a:p>
        </p:txBody>
      </p:sp>
      <p:pic>
        <p:nvPicPr>
          <p:cNvPr id="8" name="內容版面配置區 7">
            <a:extLst>
              <a:ext uri="{FF2B5EF4-FFF2-40B4-BE49-F238E27FC236}">
                <a16:creationId xmlns:a16="http://schemas.microsoft.com/office/drawing/2014/main" id="{C3C80A49-CDE8-411E-A657-D5AC9163E03A}"/>
              </a:ext>
            </a:extLst>
          </p:cNvPr>
          <p:cNvPicPr>
            <a:picLocks noGrp="1" noChangeAspect="1"/>
          </p:cNvPicPr>
          <p:nvPr>
            <p:ph idx="1"/>
          </p:nvPr>
        </p:nvPicPr>
        <p:blipFill>
          <a:blip r:embed="rId2"/>
          <a:stretch>
            <a:fillRect/>
          </a:stretch>
        </p:blipFill>
        <p:spPr>
          <a:xfrm>
            <a:off x="2179981" y="1310225"/>
            <a:ext cx="5188227" cy="3762021"/>
          </a:xfrm>
          <a:prstGeom prst="rect">
            <a:avLst/>
          </a:prstGeom>
        </p:spPr>
      </p:pic>
    </p:spTree>
    <p:extLst>
      <p:ext uri="{BB962C8B-B14F-4D97-AF65-F5344CB8AC3E}">
        <p14:creationId xmlns:p14="http://schemas.microsoft.com/office/powerpoint/2010/main" val="3368972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B2202C-9043-4182-BC07-6C99310EB421}"/>
              </a:ext>
            </a:extLst>
          </p:cNvPr>
          <p:cNvSpPr>
            <a:spLocks noGrp="1"/>
          </p:cNvSpPr>
          <p:nvPr>
            <p:ph type="title"/>
          </p:nvPr>
        </p:nvSpPr>
        <p:spPr>
          <a:xfrm>
            <a:off x="3646843" y="245853"/>
            <a:ext cx="5631627" cy="763526"/>
          </a:xfrm>
        </p:spPr>
        <p:txBody>
          <a:bodyPr>
            <a:normAutofit fontScale="90000"/>
          </a:bodyPr>
          <a:lstStyle/>
          <a:p>
            <a:pPr algn="l"/>
            <a:r>
              <a:rPr lang="en-US" altLang="zh-TW" dirty="0"/>
              <a:t>Data Science</a:t>
            </a:r>
            <a:br>
              <a:rPr lang="en-US" altLang="zh-TW" dirty="0"/>
            </a:br>
            <a:r>
              <a:rPr lang="en-US" altLang="zh-TW" dirty="0"/>
              <a:t>Social Science: Better Life Index</a:t>
            </a:r>
            <a:br>
              <a:rPr lang="en-US" altLang="zh-TW" dirty="0"/>
            </a:br>
            <a:r>
              <a:rPr lang="en-US" altLang="zh-TW" dirty="0"/>
              <a:t>Census or Sampling</a:t>
            </a:r>
            <a:endParaRPr lang="zh-TW" altLang="en-US" dirty="0"/>
          </a:p>
        </p:txBody>
      </p:sp>
      <p:pic>
        <p:nvPicPr>
          <p:cNvPr id="5" name="內容版面配置區 4">
            <a:extLst>
              <a:ext uri="{FF2B5EF4-FFF2-40B4-BE49-F238E27FC236}">
                <a16:creationId xmlns:a16="http://schemas.microsoft.com/office/drawing/2014/main" id="{6AD83FED-A39D-4616-A695-A7B7611A03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8394" y="1368535"/>
            <a:ext cx="5005222" cy="3657859"/>
          </a:xfrm>
        </p:spPr>
      </p:pic>
      <p:pic>
        <p:nvPicPr>
          <p:cNvPr id="3" name="圖片 2">
            <a:extLst>
              <a:ext uri="{FF2B5EF4-FFF2-40B4-BE49-F238E27FC236}">
                <a16:creationId xmlns:a16="http://schemas.microsoft.com/office/drawing/2014/main" id="{4AC73F95-8F74-4B99-B79A-78E666E4FA0F}"/>
              </a:ext>
            </a:extLst>
          </p:cNvPr>
          <p:cNvPicPr>
            <a:picLocks noChangeAspect="1"/>
          </p:cNvPicPr>
          <p:nvPr/>
        </p:nvPicPr>
        <p:blipFill>
          <a:blip r:embed="rId3"/>
          <a:stretch>
            <a:fillRect/>
          </a:stretch>
        </p:blipFill>
        <p:spPr>
          <a:xfrm>
            <a:off x="3087329" y="1141156"/>
            <a:ext cx="2969342" cy="2861187"/>
          </a:xfrm>
          <a:prstGeom prst="rect">
            <a:avLst/>
          </a:prstGeom>
        </p:spPr>
      </p:pic>
    </p:spTree>
    <p:extLst>
      <p:ext uri="{BB962C8B-B14F-4D97-AF65-F5344CB8AC3E}">
        <p14:creationId xmlns:p14="http://schemas.microsoft.com/office/powerpoint/2010/main" val="603648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rmAutofit fontScale="90000"/>
          </a:bodyPr>
          <a:lstStyle/>
          <a:p>
            <a:pPr algn="l"/>
            <a:r>
              <a:rPr lang="en-US" dirty="0"/>
              <a:t>Data Source</a:t>
            </a:r>
            <a:br>
              <a:rPr lang="en-US" dirty="0"/>
            </a:br>
            <a:r>
              <a:rPr lang="en-US" dirty="0"/>
              <a:t>Business </a:t>
            </a:r>
          </a:p>
        </p:txBody>
      </p:sp>
      <p:sp>
        <p:nvSpPr>
          <p:cNvPr id="3" name="內容版面配置區 2">
            <a:extLst>
              <a:ext uri="{FF2B5EF4-FFF2-40B4-BE49-F238E27FC236}">
                <a16:creationId xmlns:a16="http://schemas.microsoft.com/office/drawing/2014/main" id="{20489903-CDBA-4746-9EA7-C5F0A22EFE63}"/>
              </a:ext>
            </a:extLst>
          </p:cNvPr>
          <p:cNvSpPr>
            <a:spLocks noGrp="1"/>
          </p:cNvSpPr>
          <p:nvPr>
            <p:ph idx="1"/>
          </p:nvPr>
        </p:nvSpPr>
        <p:spPr>
          <a:xfrm>
            <a:off x="463713" y="1312606"/>
            <a:ext cx="8725165" cy="3465870"/>
          </a:xfrm>
        </p:spPr>
        <p:txBody>
          <a:bodyPr>
            <a:normAutofit/>
          </a:bodyPr>
          <a:lstStyle/>
          <a:p>
            <a:r>
              <a:rPr lang="en-US" altLang="zh-TW" sz="1800" dirty="0"/>
              <a:t>A famous data mining market basket analysis example</a:t>
            </a:r>
          </a:p>
          <a:p>
            <a:r>
              <a:rPr lang="en-US" altLang="zh-TW" sz="1800" dirty="0"/>
              <a:t>Bear and Diaper: a myth or a parable….</a:t>
            </a:r>
            <a:endParaRPr lang="zh-TW" altLang="en-US" sz="1800" dirty="0"/>
          </a:p>
        </p:txBody>
      </p:sp>
      <p:pic>
        <p:nvPicPr>
          <p:cNvPr id="5" name="圖片 4">
            <a:extLst>
              <a:ext uri="{FF2B5EF4-FFF2-40B4-BE49-F238E27FC236}">
                <a16:creationId xmlns:a16="http://schemas.microsoft.com/office/drawing/2014/main" id="{61D837E6-DAAD-4EC0-BDF3-56550B32F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21" y="2261603"/>
            <a:ext cx="5640758" cy="2758875"/>
          </a:xfrm>
          <a:prstGeom prst="rect">
            <a:avLst/>
          </a:prstGeom>
        </p:spPr>
      </p:pic>
    </p:spTree>
    <p:extLst>
      <p:ext uri="{BB962C8B-B14F-4D97-AF65-F5344CB8AC3E}">
        <p14:creationId xmlns:p14="http://schemas.microsoft.com/office/powerpoint/2010/main" val="69991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296425-3D83-4080-967A-26314977C65F}"/>
              </a:ext>
            </a:extLst>
          </p:cNvPr>
          <p:cNvSpPr>
            <a:spLocks noGrp="1"/>
          </p:cNvSpPr>
          <p:nvPr>
            <p:ph type="title"/>
          </p:nvPr>
        </p:nvSpPr>
        <p:spPr>
          <a:xfrm>
            <a:off x="3845859" y="224337"/>
            <a:ext cx="4972772" cy="763526"/>
          </a:xfrm>
        </p:spPr>
        <p:txBody>
          <a:bodyPr>
            <a:noAutofit/>
          </a:bodyPr>
          <a:lstStyle/>
          <a:p>
            <a:pPr algn="l"/>
            <a:r>
              <a:rPr lang="en-US" altLang="zh-TW" sz="2800" dirty="0"/>
              <a:t>Data Source</a:t>
            </a:r>
            <a:br>
              <a:rPr lang="en-US" altLang="zh-TW" sz="2800" dirty="0"/>
            </a:br>
            <a:r>
              <a:rPr lang="en-US" altLang="zh-TW" sz="2800" dirty="0"/>
              <a:t>Industry: Semiconductor </a:t>
            </a:r>
            <a:endParaRPr lang="zh-TW" altLang="en-US" sz="2800" dirty="0"/>
          </a:p>
        </p:txBody>
      </p:sp>
      <p:pic>
        <p:nvPicPr>
          <p:cNvPr id="6" name="內容版面配置區 5">
            <a:extLst>
              <a:ext uri="{FF2B5EF4-FFF2-40B4-BE49-F238E27FC236}">
                <a16:creationId xmlns:a16="http://schemas.microsoft.com/office/drawing/2014/main" id="{80D3BF33-6CAA-40AE-A0B1-1C865C8A6C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03" y="1302105"/>
            <a:ext cx="7718325" cy="3732473"/>
          </a:xfrm>
        </p:spPr>
      </p:pic>
    </p:spTree>
    <p:extLst>
      <p:ext uri="{BB962C8B-B14F-4D97-AF65-F5344CB8AC3E}">
        <p14:creationId xmlns:p14="http://schemas.microsoft.com/office/powerpoint/2010/main" val="1573349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296425-3D83-4080-967A-26314977C65F}"/>
              </a:ext>
            </a:extLst>
          </p:cNvPr>
          <p:cNvSpPr>
            <a:spLocks noGrp="1"/>
          </p:cNvSpPr>
          <p:nvPr>
            <p:ph type="title"/>
          </p:nvPr>
        </p:nvSpPr>
        <p:spPr>
          <a:xfrm>
            <a:off x="3845859" y="224337"/>
            <a:ext cx="4972772" cy="763526"/>
          </a:xfrm>
        </p:spPr>
        <p:txBody>
          <a:bodyPr>
            <a:noAutofit/>
          </a:bodyPr>
          <a:lstStyle/>
          <a:p>
            <a:pPr algn="l"/>
            <a:r>
              <a:rPr lang="en-US" altLang="zh-TW" sz="2800" dirty="0"/>
              <a:t>Data Source</a:t>
            </a:r>
            <a:br>
              <a:rPr lang="en-US" altLang="zh-TW" sz="2800" dirty="0"/>
            </a:br>
            <a:r>
              <a:rPr lang="en-US" altLang="zh-TW" sz="2800" dirty="0"/>
              <a:t>Industry: Semiconductor </a:t>
            </a:r>
            <a:endParaRPr lang="zh-TW" altLang="en-US" sz="2800" dirty="0"/>
          </a:p>
        </p:txBody>
      </p:sp>
      <p:pic>
        <p:nvPicPr>
          <p:cNvPr id="5" name="內容版面配置區 4">
            <a:extLst>
              <a:ext uri="{FF2B5EF4-FFF2-40B4-BE49-F238E27FC236}">
                <a16:creationId xmlns:a16="http://schemas.microsoft.com/office/drawing/2014/main" id="{85401460-4932-4317-8493-2368C666B3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692" y="1328326"/>
            <a:ext cx="6277087" cy="3815174"/>
          </a:xfrm>
        </p:spPr>
      </p:pic>
    </p:spTree>
    <p:extLst>
      <p:ext uri="{BB962C8B-B14F-4D97-AF65-F5344CB8AC3E}">
        <p14:creationId xmlns:p14="http://schemas.microsoft.com/office/powerpoint/2010/main" val="2463565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296425-3D83-4080-967A-26314977C65F}"/>
              </a:ext>
            </a:extLst>
          </p:cNvPr>
          <p:cNvSpPr>
            <a:spLocks noGrp="1"/>
          </p:cNvSpPr>
          <p:nvPr>
            <p:ph type="title"/>
          </p:nvPr>
        </p:nvSpPr>
        <p:spPr>
          <a:xfrm>
            <a:off x="3845859" y="224337"/>
            <a:ext cx="4972772" cy="763526"/>
          </a:xfrm>
        </p:spPr>
        <p:txBody>
          <a:bodyPr>
            <a:noAutofit/>
          </a:bodyPr>
          <a:lstStyle/>
          <a:p>
            <a:pPr algn="l"/>
            <a:r>
              <a:rPr lang="en-US" altLang="zh-TW" sz="2800" dirty="0"/>
              <a:t>Data Source</a:t>
            </a:r>
            <a:br>
              <a:rPr lang="en-US" altLang="zh-TW" sz="2800" dirty="0"/>
            </a:br>
            <a:r>
              <a:rPr lang="en-US" altLang="zh-TW" sz="2800" dirty="0"/>
              <a:t>Industry: </a:t>
            </a:r>
            <a:br>
              <a:rPr lang="en-US" altLang="zh-TW" sz="2800" dirty="0"/>
            </a:br>
            <a:r>
              <a:rPr lang="en-US" altLang="zh-TW" sz="2800" dirty="0"/>
              <a:t>Semiconductor Wafer Bin Map </a:t>
            </a:r>
            <a:endParaRPr lang="zh-TW" altLang="en-US" sz="2800" dirty="0"/>
          </a:p>
        </p:txBody>
      </p:sp>
      <p:pic>
        <p:nvPicPr>
          <p:cNvPr id="5" name="內容版面配置區 4">
            <a:extLst>
              <a:ext uri="{FF2B5EF4-FFF2-40B4-BE49-F238E27FC236}">
                <a16:creationId xmlns:a16="http://schemas.microsoft.com/office/drawing/2014/main" id="{A6640613-505B-4B6E-9AA3-4812E823AB6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35831" y="1312863"/>
            <a:ext cx="5472338" cy="3830637"/>
          </a:xfrm>
        </p:spPr>
      </p:pic>
    </p:spTree>
    <p:extLst>
      <p:ext uri="{BB962C8B-B14F-4D97-AF65-F5344CB8AC3E}">
        <p14:creationId xmlns:p14="http://schemas.microsoft.com/office/powerpoint/2010/main" val="76991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20D24-238A-4D2C-AE2E-5FCFA7083B13}"/>
              </a:ext>
            </a:extLst>
          </p:cNvPr>
          <p:cNvSpPr>
            <a:spLocks noGrp="1"/>
          </p:cNvSpPr>
          <p:nvPr>
            <p:ph type="title"/>
          </p:nvPr>
        </p:nvSpPr>
        <p:spPr>
          <a:xfrm>
            <a:off x="3958813" y="224337"/>
            <a:ext cx="4772231" cy="763526"/>
          </a:xfrm>
        </p:spPr>
        <p:txBody>
          <a:bodyPr>
            <a:normAutofit fontScale="90000"/>
          </a:bodyPr>
          <a:lstStyle/>
          <a:p>
            <a:pPr algn="l"/>
            <a:r>
              <a:rPr lang="en-US" altLang="zh-TW" dirty="0"/>
              <a:t>Data Source</a:t>
            </a:r>
            <a:br>
              <a:rPr lang="en-US" altLang="zh-TW" dirty="0"/>
            </a:br>
            <a:r>
              <a:rPr lang="en-US" altLang="zh-TW" dirty="0"/>
              <a:t>Bioinformatics: SNP</a:t>
            </a:r>
            <a:endParaRPr lang="zh-TW" altLang="en-US" dirty="0"/>
          </a:p>
        </p:txBody>
      </p:sp>
      <p:pic>
        <p:nvPicPr>
          <p:cNvPr id="5" name="內容版面配置區 4">
            <a:extLst>
              <a:ext uri="{FF2B5EF4-FFF2-40B4-BE49-F238E27FC236}">
                <a16:creationId xmlns:a16="http://schemas.microsoft.com/office/drawing/2014/main" id="{E1EFB311-4FB4-4201-9E32-F4BB2DD1A9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0905" y="1329703"/>
            <a:ext cx="5688353" cy="3781859"/>
          </a:xfrm>
        </p:spPr>
      </p:pic>
      <p:pic>
        <p:nvPicPr>
          <p:cNvPr id="6" name="圖片 5">
            <a:extLst>
              <a:ext uri="{FF2B5EF4-FFF2-40B4-BE49-F238E27FC236}">
                <a16:creationId xmlns:a16="http://schemas.microsoft.com/office/drawing/2014/main" id="{35BCE458-0A16-4D1B-9578-A2F491735A88}"/>
              </a:ext>
            </a:extLst>
          </p:cNvPr>
          <p:cNvPicPr>
            <a:picLocks noChangeAspect="1"/>
          </p:cNvPicPr>
          <p:nvPr/>
        </p:nvPicPr>
        <p:blipFill>
          <a:blip r:embed="rId3"/>
          <a:stretch>
            <a:fillRect/>
          </a:stretch>
        </p:blipFill>
        <p:spPr>
          <a:xfrm>
            <a:off x="304742" y="1329703"/>
            <a:ext cx="2730169" cy="2076450"/>
          </a:xfrm>
          <a:prstGeom prst="rect">
            <a:avLst/>
          </a:prstGeom>
        </p:spPr>
      </p:pic>
    </p:spTree>
    <p:extLst>
      <p:ext uri="{BB962C8B-B14F-4D97-AF65-F5344CB8AC3E}">
        <p14:creationId xmlns:p14="http://schemas.microsoft.com/office/powerpoint/2010/main" val="1492072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78EB2A-E9B7-4DBA-BD0F-D800C839E139}"/>
              </a:ext>
            </a:extLst>
          </p:cNvPr>
          <p:cNvSpPr>
            <a:spLocks noGrp="1"/>
          </p:cNvSpPr>
          <p:nvPr>
            <p:ph type="title"/>
          </p:nvPr>
        </p:nvSpPr>
        <p:spPr>
          <a:xfrm>
            <a:off x="3802828" y="224337"/>
            <a:ext cx="5161657" cy="763526"/>
          </a:xfrm>
        </p:spPr>
        <p:txBody>
          <a:bodyPr>
            <a:noAutofit/>
          </a:bodyPr>
          <a:lstStyle/>
          <a:p>
            <a:pPr algn="l"/>
            <a:r>
              <a:rPr lang="en-US" altLang="zh-TW" sz="2800" dirty="0"/>
              <a:t>Data Source</a:t>
            </a:r>
            <a:br>
              <a:rPr lang="en-US" altLang="zh-TW" sz="2800" dirty="0"/>
            </a:br>
            <a:r>
              <a:rPr lang="en-US" altLang="zh-TW" sz="2800" dirty="0"/>
              <a:t>Industry: </a:t>
            </a:r>
            <a:br>
              <a:rPr lang="en-US" altLang="zh-TW" sz="2800" dirty="0"/>
            </a:br>
            <a:r>
              <a:rPr lang="en-US" altLang="zh-TW" sz="2800" dirty="0"/>
              <a:t>Semiconductor Process Profiles</a:t>
            </a:r>
            <a:endParaRPr lang="zh-TW" altLang="en-US" sz="2800" dirty="0"/>
          </a:p>
        </p:txBody>
      </p:sp>
      <p:pic>
        <p:nvPicPr>
          <p:cNvPr id="5" name="內容版面配置區 4">
            <a:extLst>
              <a:ext uri="{FF2B5EF4-FFF2-40B4-BE49-F238E27FC236}">
                <a16:creationId xmlns:a16="http://schemas.microsoft.com/office/drawing/2014/main" id="{966A4E48-4191-42D9-A7CF-3A58CF622E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624" y="1324082"/>
            <a:ext cx="6372751" cy="3465512"/>
          </a:xfrm>
        </p:spPr>
      </p:pic>
    </p:spTree>
    <p:extLst>
      <p:ext uri="{BB962C8B-B14F-4D97-AF65-F5344CB8AC3E}">
        <p14:creationId xmlns:p14="http://schemas.microsoft.com/office/powerpoint/2010/main" val="2602758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718FEA-36BC-46BE-AA7D-7717CB7FFB9B}"/>
              </a:ext>
            </a:extLst>
          </p:cNvPr>
          <p:cNvSpPr>
            <a:spLocks noGrp="1"/>
          </p:cNvSpPr>
          <p:nvPr>
            <p:ph type="title"/>
          </p:nvPr>
        </p:nvSpPr>
        <p:spPr>
          <a:xfrm>
            <a:off x="3851237" y="224337"/>
            <a:ext cx="4879807" cy="763526"/>
          </a:xfrm>
        </p:spPr>
        <p:txBody>
          <a:bodyPr>
            <a:normAutofit fontScale="90000"/>
          </a:bodyPr>
          <a:lstStyle/>
          <a:p>
            <a:pPr algn="l"/>
            <a:r>
              <a:rPr lang="en-US" altLang="zh-TW" sz="3100" dirty="0"/>
              <a:t>Data Source</a:t>
            </a:r>
            <a:br>
              <a:rPr lang="en-US" altLang="zh-TW" sz="3100" dirty="0"/>
            </a:br>
            <a:r>
              <a:rPr lang="en-US" altLang="zh-TW" sz="3100" dirty="0"/>
              <a:t>Industry: </a:t>
            </a:r>
            <a:br>
              <a:rPr lang="en-US" altLang="zh-TW" dirty="0"/>
            </a:br>
            <a:r>
              <a:rPr lang="en-US" altLang="zh-TW" sz="3100" dirty="0"/>
              <a:t>Measurement System</a:t>
            </a:r>
            <a:endParaRPr lang="zh-TW" altLang="en-US" sz="3100" dirty="0"/>
          </a:p>
        </p:txBody>
      </p:sp>
      <p:pic>
        <p:nvPicPr>
          <p:cNvPr id="5" name="內容版面配置區 4">
            <a:extLst>
              <a:ext uri="{FF2B5EF4-FFF2-40B4-BE49-F238E27FC236}">
                <a16:creationId xmlns:a16="http://schemas.microsoft.com/office/drawing/2014/main" id="{83073CE0-1B06-4931-B7C5-4DCF5F416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740" y="1312863"/>
            <a:ext cx="6002766" cy="3780883"/>
          </a:xfrm>
        </p:spPr>
      </p:pic>
    </p:spTree>
    <p:extLst>
      <p:ext uri="{BB962C8B-B14F-4D97-AF65-F5344CB8AC3E}">
        <p14:creationId xmlns:p14="http://schemas.microsoft.com/office/powerpoint/2010/main" val="1191051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718FEA-36BC-46BE-AA7D-7717CB7FFB9B}"/>
              </a:ext>
            </a:extLst>
          </p:cNvPr>
          <p:cNvSpPr>
            <a:spLocks noGrp="1"/>
          </p:cNvSpPr>
          <p:nvPr>
            <p:ph type="title"/>
          </p:nvPr>
        </p:nvSpPr>
        <p:spPr>
          <a:xfrm>
            <a:off x="3851237" y="224337"/>
            <a:ext cx="4879807" cy="763526"/>
          </a:xfrm>
        </p:spPr>
        <p:txBody>
          <a:bodyPr>
            <a:noAutofit/>
          </a:bodyPr>
          <a:lstStyle/>
          <a:p>
            <a:pPr algn="l"/>
            <a:r>
              <a:rPr lang="en-US" altLang="zh-TW" sz="2800" dirty="0"/>
              <a:t>Data Source</a:t>
            </a:r>
            <a:br>
              <a:rPr lang="en-US" altLang="zh-TW" sz="2800" dirty="0"/>
            </a:br>
            <a:r>
              <a:rPr lang="en-US" altLang="zh-TW" sz="2800" dirty="0"/>
              <a:t>Industry: </a:t>
            </a:r>
            <a:br>
              <a:rPr lang="en-US" altLang="zh-TW" sz="2800" dirty="0"/>
            </a:br>
            <a:r>
              <a:rPr lang="en-US" altLang="zh-TW" sz="2800" dirty="0"/>
              <a:t>Optimum Design </a:t>
            </a:r>
            <a:endParaRPr lang="zh-TW" altLang="en-US" sz="2800" dirty="0"/>
          </a:p>
        </p:txBody>
      </p:sp>
      <p:pic>
        <p:nvPicPr>
          <p:cNvPr id="6" name="內容版面配置區 5">
            <a:extLst>
              <a:ext uri="{FF2B5EF4-FFF2-40B4-BE49-F238E27FC236}">
                <a16:creationId xmlns:a16="http://schemas.microsoft.com/office/drawing/2014/main" id="{14367CB9-A932-4E7A-92E2-2D9947FDFB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64" y="1430359"/>
            <a:ext cx="4718304" cy="3488804"/>
          </a:xfrm>
        </p:spPr>
      </p:pic>
      <p:sp>
        <p:nvSpPr>
          <p:cNvPr id="7" name="文字方塊 6">
            <a:extLst>
              <a:ext uri="{FF2B5EF4-FFF2-40B4-BE49-F238E27FC236}">
                <a16:creationId xmlns:a16="http://schemas.microsoft.com/office/drawing/2014/main" id="{A22979A6-931F-4033-9FB8-D45B30FDF9FA}"/>
              </a:ext>
            </a:extLst>
          </p:cNvPr>
          <p:cNvSpPr txBox="1"/>
          <p:nvPr/>
        </p:nvSpPr>
        <p:spPr>
          <a:xfrm>
            <a:off x="4804668" y="1376978"/>
            <a:ext cx="4389120" cy="1015663"/>
          </a:xfrm>
          <a:prstGeom prst="rect">
            <a:avLst/>
          </a:prstGeom>
          <a:noFill/>
        </p:spPr>
        <p:txBody>
          <a:bodyPr wrap="square" rtlCol="0">
            <a:spAutoFit/>
          </a:bodyPr>
          <a:lstStyle/>
          <a:p>
            <a:r>
              <a:rPr lang="en-US" altLang="zh-TW" sz="1400" dirty="0">
                <a:solidFill>
                  <a:schemeClr val="bg1"/>
                </a:solidFill>
              </a:rPr>
              <a:t>Finding optimal points for expensive functions using</a:t>
            </a:r>
          </a:p>
          <a:p>
            <a:r>
              <a:rPr lang="en-US" altLang="zh-TW" sz="1400" dirty="0">
                <a:solidFill>
                  <a:schemeClr val="bg1"/>
                </a:solidFill>
              </a:rPr>
              <a:t>adaptive RBF-based surrogate model via uncertainty</a:t>
            </a:r>
          </a:p>
          <a:p>
            <a:r>
              <a:rPr lang="en-US" altLang="zh-TW" sz="1400" dirty="0">
                <a:solidFill>
                  <a:schemeClr val="bg1"/>
                </a:solidFill>
              </a:rPr>
              <a:t>quantification</a:t>
            </a:r>
          </a:p>
          <a:p>
            <a:r>
              <a:rPr lang="en-US" altLang="zh-TW" sz="1400" dirty="0">
                <a:solidFill>
                  <a:srgbClr val="FF0000"/>
                </a:solidFill>
              </a:rPr>
              <a:t>Ray-Bing Chen1 </a:t>
            </a:r>
            <a:r>
              <a:rPr lang="en-US" altLang="zh-TW" sz="1400" dirty="0">
                <a:solidFill>
                  <a:schemeClr val="bg1"/>
                </a:solidFill>
              </a:rPr>
              <a:t>· Yuan Wang2 · C. F. Jeff</a:t>
            </a:r>
            <a:r>
              <a:rPr lang="en-US" altLang="zh-TW" dirty="0">
                <a:solidFill>
                  <a:schemeClr val="bg1"/>
                </a:solidFill>
              </a:rPr>
              <a:t> Wu3</a:t>
            </a:r>
            <a:endParaRPr lang="zh-TW" altLang="en-US" dirty="0">
              <a:solidFill>
                <a:schemeClr val="bg1"/>
              </a:solidFill>
            </a:endParaRPr>
          </a:p>
        </p:txBody>
      </p:sp>
      <p:pic>
        <p:nvPicPr>
          <p:cNvPr id="9" name="圖片 8">
            <a:extLst>
              <a:ext uri="{FF2B5EF4-FFF2-40B4-BE49-F238E27FC236}">
                <a16:creationId xmlns:a16="http://schemas.microsoft.com/office/drawing/2014/main" id="{19A22A90-D403-43BB-84F7-B438B9410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21" y="2392641"/>
            <a:ext cx="2666326" cy="2511679"/>
          </a:xfrm>
          <a:prstGeom prst="rect">
            <a:avLst/>
          </a:prstGeom>
        </p:spPr>
      </p:pic>
    </p:spTree>
    <p:extLst>
      <p:ext uri="{BB962C8B-B14F-4D97-AF65-F5344CB8AC3E}">
        <p14:creationId xmlns:p14="http://schemas.microsoft.com/office/powerpoint/2010/main" val="1356852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718FEA-36BC-46BE-AA7D-7717CB7FFB9B}"/>
              </a:ext>
            </a:extLst>
          </p:cNvPr>
          <p:cNvSpPr>
            <a:spLocks noGrp="1"/>
          </p:cNvSpPr>
          <p:nvPr>
            <p:ph type="title"/>
          </p:nvPr>
        </p:nvSpPr>
        <p:spPr>
          <a:xfrm>
            <a:off x="3851237" y="224337"/>
            <a:ext cx="4879807" cy="763526"/>
          </a:xfrm>
        </p:spPr>
        <p:txBody>
          <a:bodyPr>
            <a:normAutofit fontScale="90000"/>
          </a:bodyPr>
          <a:lstStyle/>
          <a:p>
            <a:pPr algn="l"/>
            <a:r>
              <a:rPr lang="en-US" altLang="zh-TW" sz="3100" dirty="0"/>
              <a:t>Data Source</a:t>
            </a:r>
            <a:br>
              <a:rPr lang="en-US" altLang="zh-TW" sz="3100" dirty="0"/>
            </a:br>
            <a:r>
              <a:rPr lang="en-US" altLang="zh-TW" sz="3100" dirty="0"/>
              <a:t>Industry: </a:t>
            </a:r>
            <a:br>
              <a:rPr lang="en-US" altLang="zh-TW" dirty="0"/>
            </a:br>
            <a:r>
              <a:rPr lang="en-US" altLang="zh-TW" dirty="0"/>
              <a:t>Reliability</a:t>
            </a:r>
            <a:endParaRPr lang="zh-TW" altLang="en-US" sz="3100" dirty="0"/>
          </a:p>
        </p:txBody>
      </p:sp>
      <p:pic>
        <p:nvPicPr>
          <p:cNvPr id="6" name="內容版面配置區 5">
            <a:extLst>
              <a:ext uri="{FF2B5EF4-FFF2-40B4-BE49-F238E27FC236}">
                <a16:creationId xmlns:a16="http://schemas.microsoft.com/office/drawing/2014/main" id="{FB50AD67-FA22-484A-A940-A0DE2E1D07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47391" y="1312863"/>
            <a:ext cx="2663789" cy="3768246"/>
          </a:xfrm>
        </p:spPr>
      </p:pic>
    </p:spTree>
    <p:extLst>
      <p:ext uri="{BB962C8B-B14F-4D97-AF65-F5344CB8AC3E}">
        <p14:creationId xmlns:p14="http://schemas.microsoft.com/office/powerpoint/2010/main" val="1583471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718FEA-36BC-46BE-AA7D-7717CB7FFB9B}"/>
              </a:ext>
            </a:extLst>
          </p:cNvPr>
          <p:cNvSpPr>
            <a:spLocks noGrp="1"/>
          </p:cNvSpPr>
          <p:nvPr>
            <p:ph type="title"/>
          </p:nvPr>
        </p:nvSpPr>
        <p:spPr>
          <a:xfrm>
            <a:off x="3851237" y="224337"/>
            <a:ext cx="4879807" cy="763526"/>
          </a:xfrm>
        </p:spPr>
        <p:txBody>
          <a:bodyPr>
            <a:normAutofit fontScale="90000"/>
          </a:bodyPr>
          <a:lstStyle/>
          <a:p>
            <a:pPr algn="l"/>
            <a:r>
              <a:rPr lang="en-US" altLang="zh-TW" sz="3100" dirty="0"/>
              <a:t>Data Source</a:t>
            </a:r>
            <a:br>
              <a:rPr lang="en-US" altLang="zh-TW" sz="3100" dirty="0"/>
            </a:br>
            <a:r>
              <a:rPr lang="en-US" altLang="zh-TW" sz="3100" dirty="0"/>
              <a:t>Industry: </a:t>
            </a:r>
            <a:br>
              <a:rPr lang="en-US" altLang="zh-TW" dirty="0"/>
            </a:br>
            <a:r>
              <a:rPr lang="en-US" altLang="zh-TW" dirty="0"/>
              <a:t>Battery Reliability</a:t>
            </a:r>
            <a:endParaRPr lang="zh-TW" altLang="en-US" sz="3100" dirty="0"/>
          </a:p>
        </p:txBody>
      </p:sp>
      <p:sp>
        <p:nvSpPr>
          <p:cNvPr id="3" name="內容版面配置區 2">
            <a:extLst>
              <a:ext uri="{FF2B5EF4-FFF2-40B4-BE49-F238E27FC236}">
                <a16:creationId xmlns:a16="http://schemas.microsoft.com/office/drawing/2014/main" id="{2C8D0CD5-B715-4ABD-B5B8-5147B3FEC030}"/>
              </a:ext>
            </a:extLst>
          </p:cNvPr>
          <p:cNvSpPr>
            <a:spLocks noGrp="1"/>
          </p:cNvSpPr>
          <p:nvPr>
            <p:ph idx="1"/>
          </p:nvPr>
        </p:nvSpPr>
        <p:spPr/>
        <p:txBody>
          <a:bodyPr/>
          <a:lstStyle/>
          <a:p>
            <a:r>
              <a:rPr lang="en-US" altLang="zh-TW" dirty="0">
                <a:solidFill>
                  <a:srgbClr val="FFC000"/>
                </a:solidFill>
                <a:latin typeface="Times New Roman" panose="02020603050405020304" pitchFamily="18" charset="0"/>
                <a:cs typeface="Times New Roman" panose="02020603050405020304" pitchFamily="18" charset="0"/>
              </a:rPr>
              <a:t>Tesla Model S/X   </a:t>
            </a:r>
            <a:r>
              <a:rPr lang="en-US" altLang="zh-TW" dirty="0">
                <a:latin typeface="Times New Roman" panose="02020603050405020304" pitchFamily="18" charset="0"/>
                <a:cs typeface="Times New Roman" panose="02020603050405020304" pitchFamily="18" charset="0"/>
              </a:rPr>
              <a:t>cells arranged in a 74p6s=444 configuration, 444x16=7104 cells</a:t>
            </a:r>
            <a:endParaRPr lang="zh-TW" altLang="en-US" dirty="0"/>
          </a:p>
        </p:txBody>
      </p:sp>
      <p:pic>
        <p:nvPicPr>
          <p:cNvPr id="7" name="圖片 6">
            <a:extLst>
              <a:ext uri="{FF2B5EF4-FFF2-40B4-BE49-F238E27FC236}">
                <a16:creationId xmlns:a16="http://schemas.microsoft.com/office/drawing/2014/main" id="{D129E54B-F5E7-45DB-843D-526D39E04E8E}"/>
              </a:ext>
            </a:extLst>
          </p:cNvPr>
          <p:cNvPicPr>
            <a:picLocks noChangeAspect="1"/>
          </p:cNvPicPr>
          <p:nvPr/>
        </p:nvPicPr>
        <p:blipFill>
          <a:blip r:embed="rId2"/>
          <a:stretch>
            <a:fillRect/>
          </a:stretch>
        </p:blipFill>
        <p:spPr>
          <a:xfrm>
            <a:off x="5128704" y="2294343"/>
            <a:ext cx="3332809" cy="2734858"/>
          </a:xfrm>
          <a:prstGeom prst="rect">
            <a:avLst/>
          </a:prstGeom>
        </p:spPr>
      </p:pic>
      <p:pic>
        <p:nvPicPr>
          <p:cNvPr id="9" name="圖片 8">
            <a:extLst>
              <a:ext uri="{FF2B5EF4-FFF2-40B4-BE49-F238E27FC236}">
                <a16:creationId xmlns:a16="http://schemas.microsoft.com/office/drawing/2014/main" id="{5EC72465-015F-41E9-A26D-F4412AF385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269" y="2511287"/>
            <a:ext cx="4957831" cy="2054086"/>
          </a:xfrm>
          <a:prstGeom prst="rect">
            <a:avLst/>
          </a:prstGeom>
        </p:spPr>
      </p:pic>
    </p:spTree>
    <p:extLst>
      <p:ext uri="{BB962C8B-B14F-4D97-AF65-F5344CB8AC3E}">
        <p14:creationId xmlns:p14="http://schemas.microsoft.com/office/powerpoint/2010/main" val="2678897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149182-F9F2-49A0-A3AA-762233C8EF80}"/>
              </a:ext>
            </a:extLst>
          </p:cNvPr>
          <p:cNvSpPr>
            <a:spLocks noGrp="1"/>
          </p:cNvSpPr>
          <p:nvPr>
            <p:ph type="title"/>
          </p:nvPr>
        </p:nvSpPr>
        <p:spPr>
          <a:xfrm>
            <a:off x="3845859" y="224337"/>
            <a:ext cx="4885186" cy="763526"/>
          </a:xfrm>
        </p:spPr>
        <p:txBody>
          <a:bodyPr>
            <a:noAutofit/>
          </a:bodyPr>
          <a:lstStyle/>
          <a:p>
            <a:pPr algn="l"/>
            <a:r>
              <a:rPr lang="en-US" altLang="zh-TW" sz="2800" dirty="0"/>
              <a:t>Data Science</a:t>
            </a:r>
            <a:br>
              <a:rPr lang="en-US" altLang="zh-TW" sz="2800" dirty="0"/>
            </a:br>
            <a:r>
              <a:rPr lang="en-US" altLang="zh-TW" sz="2800" dirty="0"/>
              <a:t>Sports</a:t>
            </a:r>
            <a:br>
              <a:rPr lang="en-US" altLang="zh-TW" sz="2800" dirty="0"/>
            </a:br>
            <a:r>
              <a:rPr lang="en-US" altLang="zh-TW" sz="2800" dirty="0"/>
              <a:t>Predict Basketball Shooting</a:t>
            </a:r>
            <a:endParaRPr lang="zh-TW" altLang="en-US" sz="2800" dirty="0"/>
          </a:p>
        </p:txBody>
      </p:sp>
      <p:pic>
        <p:nvPicPr>
          <p:cNvPr id="4" name="內容版面配置區 3">
            <a:extLst>
              <a:ext uri="{FF2B5EF4-FFF2-40B4-BE49-F238E27FC236}">
                <a16:creationId xmlns:a16="http://schemas.microsoft.com/office/drawing/2014/main" id="{589906B6-9A1C-4346-9D98-C6A86BD508DF}"/>
              </a:ext>
            </a:extLst>
          </p:cNvPr>
          <p:cNvPicPr>
            <a:picLocks noGrp="1" noChangeAspect="1"/>
          </p:cNvPicPr>
          <p:nvPr>
            <p:ph idx="1"/>
          </p:nvPr>
        </p:nvPicPr>
        <p:blipFill>
          <a:blip r:embed="rId2"/>
          <a:stretch>
            <a:fillRect/>
          </a:stretch>
        </p:blipFill>
        <p:spPr>
          <a:xfrm>
            <a:off x="1484684" y="1404303"/>
            <a:ext cx="6174631" cy="3465512"/>
          </a:xfrm>
          <a:prstGeom prst="rect">
            <a:avLst/>
          </a:prstGeom>
        </p:spPr>
      </p:pic>
    </p:spTree>
    <p:extLst>
      <p:ext uri="{BB962C8B-B14F-4D97-AF65-F5344CB8AC3E}">
        <p14:creationId xmlns:p14="http://schemas.microsoft.com/office/powerpoint/2010/main" val="1989557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149182-F9F2-49A0-A3AA-762233C8EF80}"/>
              </a:ext>
            </a:extLst>
          </p:cNvPr>
          <p:cNvSpPr>
            <a:spLocks noGrp="1"/>
          </p:cNvSpPr>
          <p:nvPr>
            <p:ph type="title"/>
          </p:nvPr>
        </p:nvSpPr>
        <p:spPr>
          <a:xfrm>
            <a:off x="3845859" y="224337"/>
            <a:ext cx="4885186" cy="763526"/>
          </a:xfrm>
        </p:spPr>
        <p:txBody>
          <a:bodyPr>
            <a:noAutofit/>
          </a:bodyPr>
          <a:lstStyle/>
          <a:p>
            <a:pPr algn="l"/>
            <a:r>
              <a:rPr lang="en-US" altLang="zh-TW" sz="2800" dirty="0"/>
              <a:t>Data Science</a:t>
            </a:r>
            <a:br>
              <a:rPr lang="en-US" altLang="zh-TW" sz="2800" dirty="0"/>
            </a:br>
            <a:r>
              <a:rPr lang="en-US" altLang="zh-TW" sz="2800" dirty="0"/>
              <a:t>Sports Ping Pong </a:t>
            </a:r>
            <a:br>
              <a:rPr lang="en-US" altLang="zh-TW" sz="2800" dirty="0"/>
            </a:br>
            <a:r>
              <a:rPr lang="en-US" altLang="zh-TW" sz="2800" dirty="0"/>
              <a:t>Training and Coaching</a:t>
            </a:r>
            <a:endParaRPr lang="zh-TW" altLang="en-US" sz="2800" dirty="0"/>
          </a:p>
        </p:txBody>
      </p:sp>
      <p:pic>
        <p:nvPicPr>
          <p:cNvPr id="6" name="圖片 5">
            <a:extLst>
              <a:ext uri="{FF2B5EF4-FFF2-40B4-BE49-F238E27FC236}">
                <a16:creationId xmlns:a16="http://schemas.microsoft.com/office/drawing/2014/main" id="{0BB1A00D-558A-4BC1-9425-8D8BD48C3F42}"/>
              </a:ext>
            </a:extLst>
          </p:cNvPr>
          <p:cNvPicPr>
            <a:picLocks noChangeAspect="1"/>
          </p:cNvPicPr>
          <p:nvPr/>
        </p:nvPicPr>
        <p:blipFill>
          <a:blip r:embed="rId2"/>
          <a:stretch>
            <a:fillRect/>
          </a:stretch>
        </p:blipFill>
        <p:spPr>
          <a:xfrm>
            <a:off x="333488" y="1364566"/>
            <a:ext cx="4113820" cy="3521492"/>
          </a:xfrm>
          <a:prstGeom prst="rect">
            <a:avLst/>
          </a:prstGeom>
        </p:spPr>
      </p:pic>
      <p:pic>
        <p:nvPicPr>
          <p:cNvPr id="9" name="內容版面配置區 8">
            <a:extLst>
              <a:ext uri="{FF2B5EF4-FFF2-40B4-BE49-F238E27FC236}">
                <a16:creationId xmlns:a16="http://schemas.microsoft.com/office/drawing/2014/main" id="{7E41E6C0-BBF5-4356-B8B9-7D92DD8079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17225" y="1364566"/>
            <a:ext cx="4113820" cy="3775504"/>
          </a:xfrm>
        </p:spPr>
      </p:pic>
    </p:spTree>
    <p:extLst>
      <p:ext uri="{BB962C8B-B14F-4D97-AF65-F5344CB8AC3E}">
        <p14:creationId xmlns:p14="http://schemas.microsoft.com/office/powerpoint/2010/main" val="251051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rmAutofit fontScale="90000"/>
          </a:bodyPr>
          <a:lstStyle/>
          <a:p>
            <a:pPr algn="l"/>
            <a:br>
              <a:rPr lang="en-US" dirty="0"/>
            </a:br>
            <a:r>
              <a:rPr lang="en-US" dirty="0"/>
              <a:t>Earth Sciences and Astronomy</a:t>
            </a:r>
          </a:p>
        </p:txBody>
      </p:sp>
      <p:pic>
        <p:nvPicPr>
          <p:cNvPr id="5" name="內容版面配置區 4">
            <a:extLst>
              <a:ext uri="{FF2B5EF4-FFF2-40B4-BE49-F238E27FC236}">
                <a16:creationId xmlns:a16="http://schemas.microsoft.com/office/drawing/2014/main" id="{10D89F97-8516-4225-B3B2-FF7D8CF709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504" y="1310228"/>
            <a:ext cx="3833272" cy="3833272"/>
          </a:xfrm>
        </p:spPr>
      </p:pic>
      <p:pic>
        <p:nvPicPr>
          <p:cNvPr id="7" name="圖片 6">
            <a:extLst>
              <a:ext uri="{FF2B5EF4-FFF2-40B4-BE49-F238E27FC236}">
                <a16:creationId xmlns:a16="http://schemas.microsoft.com/office/drawing/2014/main" id="{4AF7E827-2DEC-44E5-80B3-3F954958A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316" y="1856849"/>
            <a:ext cx="4536534" cy="2827347"/>
          </a:xfrm>
          <a:prstGeom prst="rect">
            <a:avLst/>
          </a:prstGeom>
        </p:spPr>
      </p:pic>
    </p:spTree>
    <p:extLst>
      <p:ext uri="{BB962C8B-B14F-4D97-AF65-F5344CB8AC3E}">
        <p14:creationId xmlns:p14="http://schemas.microsoft.com/office/powerpoint/2010/main" val="3624296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rmAutofit fontScale="90000"/>
          </a:bodyPr>
          <a:lstStyle/>
          <a:p>
            <a:pPr algn="l"/>
            <a:br>
              <a:rPr lang="en-US" dirty="0"/>
            </a:br>
            <a:r>
              <a:rPr lang="en-US" dirty="0"/>
              <a:t>Earth Sciences and Astronomy</a:t>
            </a:r>
          </a:p>
        </p:txBody>
      </p:sp>
      <p:pic>
        <p:nvPicPr>
          <p:cNvPr id="6" name="內容版面配置區 5">
            <a:extLst>
              <a:ext uri="{FF2B5EF4-FFF2-40B4-BE49-F238E27FC236}">
                <a16:creationId xmlns:a16="http://schemas.microsoft.com/office/drawing/2014/main" id="{46A4BDD7-9327-47EC-A3E1-2D17753A8A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0140" y="1407126"/>
            <a:ext cx="6248400" cy="3569399"/>
          </a:xfrm>
        </p:spPr>
      </p:pic>
    </p:spTree>
    <p:extLst>
      <p:ext uri="{BB962C8B-B14F-4D97-AF65-F5344CB8AC3E}">
        <p14:creationId xmlns:p14="http://schemas.microsoft.com/office/powerpoint/2010/main" val="3220673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083D5-D962-480C-9A14-76AC39B3896A}"/>
              </a:ext>
            </a:extLst>
          </p:cNvPr>
          <p:cNvSpPr>
            <a:spLocks noGrp="1"/>
          </p:cNvSpPr>
          <p:nvPr>
            <p:ph type="title"/>
          </p:nvPr>
        </p:nvSpPr>
        <p:spPr>
          <a:xfrm>
            <a:off x="3915783" y="224337"/>
            <a:ext cx="4815261" cy="763526"/>
          </a:xfrm>
        </p:spPr>
        <p:txBody>
          <a:bodyPr>
            <a:normAutofit/>
          </a:bodyPr>
          <a:lstStyle/>
          <a:p>
            <a:pPr algn="l"/>
            <a:r>
              <a:rPr lang="en-US" altLang="zh-TW" dirty="0"/>
              <a:t>Web, Mobile and IoT</a:t>
            </a:r>
            <a:endParaRPr lang="zh-TW" altLang="en-US" dirty="0"/>
          </a:p>
        </p:txBody>
      </p:sp>
      <p:pic>
        <p:nvPicPr>
          <p:cNvPr id="4" name="內容版面配置區 3">
            <a:extLst>
              <a:ext uri="{FF2B5EF4-FFF2-40B4-BE49-F238E27FC236}">
                <a16:creationId xmlns:a16="http://schemas.microsoft.com/office/drawing/2014/main" id="{4DDFAA15-78BC-4ADB-8FAC-5EC5F2D818BE}"/>
              </a:ext>
            </a:extLst>
          </p:cNvPr>
          <p:cNvPicPr>
            <a:picLocks noGrp="1" noChangeAspect="1"/>
          </p:cNvPicPr>
          <p:nvPr>
            <p:ph idx="1"/>
          </p:nvPr>
        </p:nvPicPr>
        <p:blipFill rotWithShape="1">
          <a:blip r:embed="rId2"/>
          <a:srcRect l="18500" t="19201" r="20075" b="6601"/>
          <a:stretch/>
        </p:blipFill>
        <p:spPr>
          <a:xfrm>
            <a:off x="2212517" y="1284813"/>
            <a:ext cx="5153936" cy="3775241"/>
          </a:xfrm>
          <a:prstGeom prst="rect">
            <a:avLst/>
          </a:prstGeom>
        </p:spPr>
      </p:pic>
    </p:spTree>
    <p:extLst>
      <p:ext uri="{BB962C8B-B14F-4D97-AF65-F5344CB8AC3E}">
        <p14:creationId xmlns:p14="http://schemas.microsoft.com/office/powerpoint/2010/main" val="696206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C26D20-A523-4196-B064-A18128AA1934}"/>
              </a:ext>
            </a:extLst>
          </p:cNvPr>
          <p:cNvSpPr>
            <a:spLocks noGrp="1"/>
          </p:cNvSpPr>
          <p:nvPr>
            <p:ph type="title"/>
          </p:nvPr>
        </p:nvSpPr>
        <p:spPr>
          <a:xfrm>
            <a:off x="3872753" y="224337"/>
            <a:ext cx="4858292" cy="763526"/>
          </a:xfrm>
        </p:spPr>
        <p:txBody>
          <a:bodyPr>
            <a:normAutofit fontScale="90000"/>
          </a:bodyPr>
          <a:lstStyle/>
          <a:p>
            <a:pPr algn="l"/>
            <a:r>
              <a:rPr lang="en-US" altLang="zh-TW" dirty="0"/>
              <a:t>Data Source</a:t>
            </a:r>
            <a:br>
              <a:rPr lang="en-US" altLang="zh-TW" dirty="0"/>
            </a:br>
            <a:r>
              <a:rPr lang="en-US" altLang="zh-TW" dirty="0"/>
              <a:t>Bioinformatics: CNV</a:t>
            </a:r>
            <a:endParaRPr lang="zh-TW" altLang="en-US" dirty="0"/>
          </a:p>
        </p:txBody>
      </p:sp>
      <p:pic>
        <p:nvPicPr>
          <p:cNvPr id="5" name="內容版面配置區 4">
            <a:extLst>
              <a:ext uri="{FF2B5EF4-FFF2-40B4-BE49-F238E27FC236}">
                <a16:creationId xmlns:a16="http://schemas.microsoft.com/office/drawing/2014/main" id="{71F0E2C0-582A-45AB-8F19-8AF98B42EF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5139" y="1316185"/>
            <a:ext cx="6097870" cy="3673014"/>
          </a:xfrm>
        </p:spPr>
      </p:pic>
    </p:spTree>
    <p:extLst>
      <p:ext uri="{BB962C8B-B14F-4D97-AF65-F5344CB8AC3E}">
        <p14:creationId xmlns:p14="http://schemas.microsoft.com/office/powerpoint/2010/main" val="3210807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B4900-C891-420B-873A-111754BEE4D0}"/>
              </a:ext>
            </a:extLst>
          </p:cNvPr>
          <p:cNvSpPr>
            <a:spLocks noGrp="1"/>
          </p:cNvSpPr>
          <p:nvPr>
            <p:ph type="title"/>
          </p:nvPr>
        </p:nvSpPr>
        <p:spPr>
          <a:xfrm>
            <a:off x="3921161" y="224337"/>
            <a:ext cx="4809883" cy="763526"/>
          </a:xfrm>
        </p:spPr>
        <p:txBody>
          <a:bodyPr>
            <a:noAutofit/>
          </a:bodyPr>
          <a:lstStyle/>
          <a:p>
            <a:pPr algn="l"/>
            <a:r>
              <a:rPr lang="en-US" altLang="zh-TW" sz="2800" dirty="0"/>
              <a:t>Data Source</a:t>
            </a:r>
            <a:br>
              <a:rPr lang="en-US" altLang="zh-TW" sz="2800" dirty="0"/>
            </a:br>
            <a:r>
              <a:rPr lang="en-US" altLang="zh-TW" sz="2800" dirty="0"/>
              <a:t>Web, Mobile </a:t>
            </a:r>
            <a:br>
              <a:rPr lang="en-US" altLang="zh-TW" sz="2800" dirty="0"/>
            </a:br>
            <a:r>
              <a:rPr lang="en-US" altLang="zh-TW" sz="2800" dirty="0"/>
              <a:t>Online Shops</a:t>
            </a:r>
            <a:endParaRPr lang="zh-TW" altLang="en-US" sz="2800" dirty="0"/>
          </a:p>
        </p:txBody>
      </p:sp>
      <p:pic>
        <p:nvPicPr>
          <p:cNvPr id="4" name="內容版面配置區 3">
            <a:extLst>
              <a:ext uri="{FF2B5EF4-FFF2-40B4-BE49-F238E27FC236}">
                <a16:creationId xmlns:a16="http://schemas.microsoft.com/office/drawing/2014/main" id="{A8EE7CE0-21CF-481B-964C-CF18B98C1132}"/>
              </a:ext>
            </a:extLst>
          </p:cNvPr>
          <p:cNvPicPr>
            <a:picLocks noGrp="1" noChangeAspect="1"/>
          </p:cNvPicPr>
          <p:nvPr>
            <p:ph idx="1"/>
          </p:nvPr>
        </p:nvPicPr>
        <p:blipFill>
          <a:blip r:embed="rId2"/>
          <a:stretch>
            <a:fillRect/>
          </a:stretch>
        </p:blipFill>
        <p:spPr>
          <a:xfrm>
            <a:off x="644416" y="1312863"/>
            <a:ext cx="7883742" cy="3465512"/>
          </a:xfrm>
          <a:prstGeom prst="rect">
            <a:avLst/>
          </a:prstGeom>
        </p:spPr>
      </p:pic>
      <p:sp>
        <p:nvSpPr>
          <p:cNvPr id="5" name="矩形 4">
            <a:extLst>
              <a:ext uri="{FF2B5EF4-FFF2-40B4-BE49-F238E27FC236}">
                <a16:creationId xmlns:a16="http://schemas.microsoft.com/office/drawing/2014/main" id="{7516F296-4909-4876-910A-E93C7D8E65A6}"/>
              </a:ext>
            </a:extLst>
          </p:cNvPr>
          <p:cNvSpPr/>
          <p:nvPr/>
        </p:nvSpPr>
        <p:spPr>
          <a:xfrm>
            <a:off x="256953" y="4778375"/>
            <a:ext cx="4197944"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zh-TW" altLang="en-US" dirty="0"/>
              <a:t>http://www.tamaraberg.com/street2shop/</a:t>
            </a:r>
          </a:p>
        </p:txBody>
      </p:sp>
      <p:sp>
        <p:nvSpPr>
          <p:cNvPr id="6" name="矩形 5">
            <a:extLst>
              <a:ext uri="{FF2B5EF4-FFF2-40B4-BE49-F238E27FC236}">
                <a16:creationId xmlns:a16="http://schemas.microsoft.com/office/drawing/2014/main" id="{2844A903-DE02-4972-B32D-911BCBD26F5F}"/>
              </a:ext>
            </a:extLst>
          </p:cNvPr>
          <p:cNvSpPr/>
          <p:nvPr/>
        </p:nvSpPr>
        <p:spPr>
          <a:xfrm>
            <a:off x="5968122" y="4778375"/>
            <a:ext cx="2531462"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TW" dirty="0">
                <a:solidFill>
                  <a:srgbClr val="000000"/>
                </a:solidFill>
              </a:rPr>
              <a:t>(Credit: </a:t>
            </a:r>
            <a:r>
              <a:rPr lang="en-US" altLang="zh-TW" dirty="0">
                <a:solidFill>
                  <a:srgbClr val="0461C1"/>
                </a:solidFill>
              </a:rPr>
              <a:t>Jia-Bin Huang</a:t>
            </a:r>
            <a:r>
              <a:rPr lang="en-US" altLang="zh-TW" dirty="0">
                <a:solidFill>
                  <a:srgbClr val="000000"/>
                </a:solidFill>
              </a:rPr>
              <a:t>)</a:t>
            </a:r>
            <a:endParaRPr lang="zh-TW" altLang="en-US" dirty="0"/>
          </a:p>
        </p:txBody>
      </p:sp>
    </p:spTree>
    <p:extLst>
      <p:ext uri="{BB962C8B-B14F-4D97-AF65-F5344CB8AC3E}">
        <p14:creationId xmlns:p14="http://schemas.microsoft.com/office/powerpoint/2010/main" val="4082031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07176" y="205978"/>
            <a:ext cx="3750923" cy="691586"/>
          </a:xfrm>
        </p:spPr>
        <p:txBody>
          <a:bodyPr>
            <a:noAutofit/>
          </a:bodyPr>
          <a:lstStyle/>
          <a:p>
            <a:pPr algn="l"/>
            <a:r>
              <a:rPr lang="en-US" altLang="zh-TW" sz="2400" dirty="0"/>
              <a:t>Data Source</a:t>
            </a:r>
            <a:br>
              <a:rPr lang="en-US" altLang="zh-TW" sz="2400" dirty="0"/>
            </a:br>
            <a:r>
              <a:rPr lang="en-US" altLang="zh-TW" sz="2400" dirty="0"/>
              <a:t>Mobile</a:t>
            </a:r>
            <a:br>
              <a:rPr lang="en-US" altLang="zh-TW" sz="2400" dirty="0"/>
            </a:br>
            <a:r>
              <a:rPr lang="en-US" altLang="zh-TW" sz="2400" dirty="0"/>
              <a:t>Audio Recognition in Siri</a:t>
            </a:r>
            <a:endParaRPr lang="zh-TW" altLang="en-US" sz="24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41</a:t>
            </a:fld>
            <a:endParaRPr lang="zh-TW" altLang="en-US" dirty="0"/>
          </a:p>
        </p:txBody>
      </p:sp>
      <p:pic>
        <p:nvPicPr>
          <p:cNvPr id="5" name="圖片 4"/>
          <p:cNvPicPr>
            <a:picLocks noChangeAspect="1"/>
          </p:cNvPicPr>
          <p:nvPr/>
        </p:nvPicPr>
        <p:blipFill>
          <a:blip r:embed="rId2"/>
          <a:stretch>
            <a:fillRect/>
          </a:stretch>
        </p:blipFill>
        <p:spPr>
          <a:xfrm>
            <a:off x="1962691" y="1283459"/>
            <a:ext cx="2970330" cy="2181056"/>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8836" y="1348613"/>
            <a:ext cx="2106501" cy="3739040"/>
          </a:xfrm>
          <a:prstGeom prst="rect">
            <a:avLst/>
          </a:prstGeom>
        </p:spPr>
      </p:pic>
      <p:pic>
        <p:nvPicPr>
          <p:cNvPr id="7" name="圖片 6"/>
          <p:cNvPicPr>
            <a:picLocks noChangeAspect="1"/>
          </p:cNvPicPr>
          <p:nvPr/>
        </p:nvPicPr>
        <p:blipFill>
          <a:blip r:embed="rId4"/>
          <a:stretch>
            <a:fillRect/>
          </a:stretch>
        </p:blipFill>
        <p:spPr>
          <a:xfrm>
            <a:off x="1265538" y="3464515"/>
            <a:ext cx="2156051" cy="1167594"/>
          </a:xfrm>
          <a:prstGeom prst="rect">
            <a:avLst/>
          </a:prstGeom>
        </p:spPr>
      </p:pic>
      <p:pic>
        <p:nvPicPr>
          <p:cNvPr id="8" name="圖片 7"/>
          <p:cNvPicPr>
            <a:picLocks noChangeAspect="1"/>
          </p:cNvPicPr>
          <p:nvPr/>
        </p:nvPicPr>
        <p:blipFill>
          <a:blip r:embed="rId5"/>
          <a:stretch>
            <a:fillRect/>
          </a:stretch>
        </p:blipFill>
        <p:spPr>
          <a:xfrm>
            <a:off x="3696824" y="3464515"/>
            <a:ext cx="2095904" cy="1167594"/>
          </a:xfrm>
          <a:prstGeom prst="rect">
            <a:avLst/>
          </a:prstGeom>
        </p:spPr>
      </p:pic>
      <p:sp>
        <p:nvSpPr>
          <p:cNvPr id="9" name="矩形 8"/>
          <p:cNvSpPr/>
          <p:nvPr/>
        </p:nvSpPr>
        <p:spPr>
          <a:xfrm>
            <a:off x="1962691" y="4599853"/>
            <a:ext cx="761747" cy="323165"/>
          </a:xfrm>
          <a:prstGeom prst="rect">
            <a:avLst/>
          </a:prstGeom>
        </p:spPr>
        <p:txBody>
          <a:bodyPr wrap="none">
            <a:spAutoFit/>
          </a:bodyPr>
          <a:lstStyle/>
          <a:p>
            <a:r>
              <a:rPr lang="zh-TW" altLang="en-US" sz="1500" b="1" dirty="0">
                <a:solidFill>
                  <a:srgbClr val="CC0099"/>
                </a:solidFill>
                <a:latin typeface="微軟正黑體" panose="020B0604030504040204" pitchFamily="34" charset="-120"/>
                <a:ea typeface="微軟正黑體" panose="020B0604030504040204" pitchFamily="34" charset="-120"/>
              </a:rPr>
              <a:t>大家好</a:t>
            </a:r>
          </a:p>
        </p:txBody>
      </p:sp>
      <p:sp>
        <p:nvSpPr>
          <p:cNvPr id="10" name="矩形 9"/>
          <p:cNvSpPr/>
          <p:nvPr/>
        </p:nvSpPr>
        <p:spPr>
          <a:xfrm>
            <a:off x="3907177" y="4599853"/>
            <a:ext cx="954107" cy="323165"/>
          </a:xfrm>
          <a:prstGeom prst="rect">
            <a:avLst/>
          </a:prstGeom>
        </p:spPr>
        <p:txBody>
          <a:bodyPr wrap="none">
            <a:spAutoFit/>
          </a:bodyPr>
          <a:lstStyle/>
          <a:p>
            <a:r>
              <a:rPr lang="zh-TW" altLang="en-US" sz="1500" b="1" dirty="0">
                <a:solidFill>
                  <a:srgbClr val="CC0099"/>
                </a:solidFill>
                <a:latin typeface="微軟正黑體" panose="020B0604030504040204" pitchFamily="34" charset="-120"/>
                <a:ea typeface="微軟正黑體" panose="020B0604030504040204" pitchFamily="34" charset="-120"/>
              </a:rPr>
              <a:t>人帥真好</a:t>
            </a:r>
          </a:p>
        </p:txBody>
      </p:sp>
      <p:sp>
        <p:nvSpPr>
          <p:cNvPr id="11" name="矩形 10"/>
          <p:cNvSpPr/>
          <p:nvPr/>
        </p:nvSpPr>
        <p:spPr>
          <a:xfrm>
            <a:off x="6821687" y="4796060"/>
            <a:ext cx="1274708" cy="230832"/>
          </a:xfrm>
          <a:prstGeom prst="rect">
            <a:avLst/>
          </a:prstGeom>
        </p:spPr>
        <p:txBody>
          <a:bodyPr wrap="none">
            <a:spAutoFit/>
          </a:bodyPr>
          <a:lstStyle/>
          <a:p>
            <a:r>
              <a:rPr lang="en-US" altLang="zh-TW" sz="900" dirty="0">
                <a:solidFill>
                  <a:srgbClr val="000000"/>
                </a:solidFill>
              </a:rPr>
              <a:t>(Credit: </a:t>
            </a:r>
            <a:r>
              <a:rPr lang="en-US" altLang="zh-TW" sz="900" dirty="0">
                <a:solidFill>
                  <a:srgbClr val="0461C1"/>
                </a:solidFill>
              </a:rPr>
              <a:t>Hung-Yi Lee</a:t>
            </a:r>
            <a:r>
              <a:rPr lang="en-US" altLang="zh-TW" sz="900" dirty="0">
                <a:solidFill>
                  <a:srgbClr val="000000"/>
                </a:solidFill>
              </a:rPr>
              <a:t>)</a:t>
            </a:r>
            <a:endParaRPr lang="zh-TW" altLang="en-US" sz="900" dirty="0"/>
          </a:p>
        </p:txBody>
      </p:sp>
      <p:sp>
        <p:nvSpPr>
          <p:cNvPr id="12" name="頁尾版面配置區 11"/>
          <p:cNvSpPr>
            <a:spLocks noGrp="1"/>
          </p:cNvSpPr>
          <p:nvPr>
            <p:ph type="ftr" sz="quarter" idx="11"/>
          </p:nvPr>
        </p:nvSpPr>
        <p:spPr/>
        <p:txBody>
          <a:bodyPr/>
          <a:lstStyle/>
          <a:p>
            <a:r>
              <a:rPr lang="en-US" altLang="zh-TW"/>
              <a:t>Prof. Cheng-Te Li @ NCKU</a:t>
            </a:r>
            <a:endParaRPr lang="zh-TW" altLang="en-US"/>
          </a:p>
        </p:txBody>
      </p:sp>
    </p:spTree>
    <p:extLst>
      <p:ext uri="{BB962C8B-B14F-4D97-AF65-F5344CB8AC3E}">
        <p14:creationId xmlns:p14="http://schemas.microsoft.com/office/powerpoint/2010/main" val="320184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rmAutofit/>
          </a:bodyPr>
          <a:lstStyle/>
          <a:p>
            <a:pPr algn="l"/>
            <a:r>
              <a:rPr lang="en-US" dirty="0"/>
              <a:t>Data Scientist</a:t>
            </a:r>
          </a:p>
        </p:txBody>
      </p:sp>
      <p:sp>
        <p:nvSpPr>
          <p:cNvPr id="4" name="文字方塊 3">
            <a:extLst>
              <a:ext uri="{FF2B5EF4-FFF2-40B4-BE49-F238E27FC236}">
                <a16:creationId xmlns:a16="http://schemas.microsoft.com/office/drawing/2014/main" id="{387DECD0-2BF7-4A9A-AE75-552C25C10BBE}"/>
              </a:ext>
            </a:extLst>
          </p:cNvPr>
          <p:cNvSpPr txBox="1"/>
          <p:nvPr/>
        </p:nvSpPr>
        <p:spPr>
          <a:xfrm>
            <a:off x="764345" y="1655298"/>
            <a:ext cx="7746608" cy="2400657"/>
          </a:xfrm>
          <a:prstGeom prst="rect">
            <a:avLst/>
          </a:prstGeom>
          <a:noFill/>
        </p:spPr>
        <p:txBody>
          <a:bodyPr wrap="square" rtlCol="0">
            <a:spAutoFit/>
          </a:bodyPr>
          <a:lstStyle/>
          <a:p>
            <a:r>
              <a:rPr lang="en-US" altLang="zh-TW" sz="2400" dirty="0">
                <a:solidFill>
                  <a:srgbClr val="FFFF00"/>
                </a:solidFill>
              </a:rPr>
              <a:t>“The ability to take data — to be able to </a:t>
            </a:r>
            <a:r>
              <a:rPr lang="en-US" altLang="zh-TW" sz="2400" dirty="0">
                <a:solidFill>
                  <a:srgbClr val="FF0000"/>
                </a:solidFill>
              </a:rPr>
              <a:t>understand</a:t>
            </a:r>
            <a:r>
              <a:rPr lang="en-US" altLang="zh-TW" sz="2400" dirty="0">
                <a:solidFill>
                  <a:srgbClr val="FFFF00"/>
                </a:solidFill>
              </a:rPr>
              <a:t> it, to </a:t>
            </a:r>
            <a:r>
              <a:rPr lang="en-US" altLang="zh-TW" sz="2400" dirty="0">
                <a:solidFill>
                  <a:srgbClr val="FF0000"/>
                </a:solidFill>
              </a:rPr>
              <a:t>process</a:t>
            </a:r>
            <a:r>
              <a:rPr lang="en-US" altLang="zh-TW" sz="2400" dirty="0">
                <a:solidFill>
                  <a:srgbClr val="FFFF00"/>
                </a:solidFill>
              </a:rPr>
              <a:t> it, to </a:t>
            </a:r>
            <a:r>
              <a:rPr lang="en-US" altLang="zh-TW" sz="2400" dirty="0">
                <a:solidFill>
                  <a:srgbClr val="FF0000"/>
                </a:solidFill>
              </a:rPr>
              <a:t>extract value </a:t>
            </a:r>
            <a:r>
              <a:rPr lang="en-US" altLang="zh-TW" sz="2400" dirty="0">
                <a:solidFill>
                  <a:srgbClr val="FFFF00"/>
                </a:solidFill>
              </a:rPr>
              <a:t>from it, to </a:t>
            </a:r>
            <a:r>
              <a:rPr lang="en-US" altLang="zh-TW" sz="2400" dirty="0">
                <a:solidFill>
                  <a:srgbClr val="FF0000"/>
                </a:solidFill>
              </a:rPr>
              <a:t>visualize</a:t>
            </a:r>
            <a:r>
              <a:rPr lang="en-US" altLang="zh-TW" sz="2400" dirty="0">
                <a:solidFill>
                  <a:srgbClr val="FFFF00"/>
                </a:solidFill>
              </a:rPr>
              <a:t> it, to </a:t>
            </a:r>
            <a:r>
              <a:rPr lang="en-US" altLang="zh-TW" sz="2400" dirty="0">
                <a:solidFill>
                  <a:srgbClr val="FF0000"/>
                </a:solidFill>
              </a:rPr>
              <a:t>communicate</a:t>
            </a:r>
            <a:r>
              <a:rPr lang="en-US" altLang="zh-TW" sz="2400" dirty="0">
                <a:solidFill>
                  <a:srgbClr val="FFFF00"/>
                </a:solidFill>
              </a:rPr>
              <a:t> it — that’s going to be a hugely important skill in the next decades.”</a:t>
            </a:r>
          </a:p>
          <a:p>
            <a:endParaRPr lang="en-US" altLang="zh-TW" dirty="0">
              <a:solidFill>
                <a:srgbClr val="FFFF00"/>
              </a:solidFill>
            </a:endParaRPr>
          </a:p>
          <a:p>
            <a:r>
              <a:rPr lang="en-US" altLang="zh-TW" dirty="0">
                <a:solidFill>
                  <a:srgbClr val="FFFF00"/>
                </a:solidFill>
              </a:rPr>
              <a:t>– Hal Varian, chief economist at Google and UC Berkeley professor of information sciences, business, and economics</a:t>
            </a:r>
            <a:endParaRPr lang="zh-TW" altLang="en-US" dirty="0">
              <a:solidFill>
                <a:srgbClr val="FFFF00"/>
              </a:solidFill>
            </a:endParaRPr>
          </a:p>
        </p:txBody>
      </p:sp>
    </p:spTree>
    <p:extLst>
      <p:ext uri="{BB962C8B-B14F-4D97-AF65-F5344CB8AC3E}">
        <p14:creationId xmlns:p14="http://schemas.microsoft.com/office/powerpoint/2010/main" val="2976541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71CD88-5D09-42F7-AAFF-9F54B6D622F0}"/>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E4F237C5-3521-4708-99AD-02AED4D32A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0753" y="1279203"/>
            <a:ext cx="5317860" cy="3814509"/>
          </a:xfrm>
          <a:prstGeom prst="rect">
            <a:avLst/>
          </a:prstGeom>
        </p:spPr>
      </p:pic>
    </p:spTree>
    <p:extLst>
      <p:ext uri="{BB962C8B-B14F-4D97-AF65-F5344CB8AC3E}">
        <p14:creationId xmlns:p14="http://schemas.microsoft.com/office/powerpoint/2010/main" val="2318314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A2D5A1-44B1-402E-BD77-B6CB7D470BE8}"/>
              </a:ext>
            </a:extLst>
          </p:cNvPr>
          <p:cNvSpPr>
            <a:spLocks noGrp="1"/>
          </p:cNvSpPr>
          <p:nvPr>
            <p:ph type="title"/>
          </p:nvPr>
        </p:nvSpPr>
        <p:spPr>
          <a:xfrm>
            <a:off x="3818965" y="224337"/>
            <a:ext cx="4912080" cy="763526"/>
          </a:xfrm>
        </p:spPr>
        <p:txBody>
          <a:bodyPr>
            <a:normAutofit fontScale="90000"/>
          </a:bodyPr>
          <a:lstStyle/>
          <a:p>
            <a:pPr algn="l"/>
            <a:r>
              <a:rPr lang="en-US" altLang="zh-TW" dirty="0"/>
              <a:t>Data Science Content</a:t>
            </a:r>
            <a:br>
              <a:rPr lang="en-US" altLang="zh-TW" dirty="0"/>
            </a:br>
            <a:r>
              <a:rPr lang="en-US" altLang="zh-TW" dirty="0"/>
              <a:t>Raleigh</a:t>
            </a:r>
            <a:endParaRPr lang="zh-TW" altLang="en-US" dirty="0"/>
          </a:p>
        </p:txBody>
      </p:sp>
      <p:sp>
        <p:nvSpPr>
          <p:cNvPr id="4" name="object 11">
            <a:extLst>
              <a:ext uri="{FF2B5EF4-FFF2-40B4-BE49-F238E27FC236}">
                <a16:creationId xmlns:a16="http://schemas.microsoft.com/office/drawing/2014/main" id="{1C6976C6-3097-4299-B9D3-781B1D0F5781}"/>
              </a:ext>
            </a:extLst>
          </p:cNvPr>
          <p:cNvSpPr>
            <a:spLocks noGrp="1"/>
          </p:cNvSpPr>
          <p:nvPr>
            <p:ph idx="1"/>
          </p:nvPr>
        </p:nvSpPr>
        <p:spPr>
          <a:xfrm>
            <a:off x="2291291" y="1453651"/>
            <a:ext cx="4620409" cy="3465512"/>
          </a:xfrm>
          <a:prstGeom prst="rect">
            <a:avLst/>
          </a:prstGeom>
          <a:blipFill>
            <a:blip r:embed="rId2" cstate="print"/>
            <a:stretch>
              <a:fillRect/>
            </a:stretch>
          </a:blipFill>
        </p:spPr>
        <p:txBody>
          <a:bodyPr wrap="square" lIns="0" tIns="0" rIns="0" bIns="0" rtlCol="0"/>
          <a:lstStyle/>
          <a:p>
            <a:endParaRPr lang="zh-TW" altLang="en-US" dirty="0"/>
          </a:p>
        </p:txBody>
      </p:sp>
    </p:spTree>
    <p:extLst>
      <p:ext uri="{BB962C8B-B14F-4D97-AF65-F5344CB8AC3E}">
        <p14:creationId xmlns:p14="http://schemas.microsoft.com/office/powerpoint/2010/main" val="14627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E54B8E-B325-40B8-BD31-F8468833C49E}"/>
              </a:ext>
            </a:extLst>
          </p:cNvPr>
          <p:cNvSpPr>
            <a:spLocks noGrp="1"/>
          </p:cNvSpPr>
          <p:nvPr>
            <p:ph type="title"/>
          </p:nvPr>
        </p:nvSpPr>
        <p:spPr>
          <a:xfrm>
            <a:off x="3765175" y="224337"/>
            <a:ext cx="4965869" cy="763526"/>
          </a:xfrm>
        </p:spPr>
        <p:txBody>
          <a:bodyPr>
            <a:normAutofit fontScale="90000"/>
          </a:bodyPr>
          <a:lstStyle/>
          <a:p>
            <a:pPr algn="l"/>
            <a:r>
              <a:rPr lang="en-US" altLang="zh-TW" dirty="0"/>
              <a:t>Data Science Content</a:t>
            </a:r>
            <a:br>
              <a:rPr lang="en-US" altLang="zh-TW" dirty="0"/>
            </a:br>
            <a:r>
              <a:rPr lang="en-US" altLang="zh-TW" dirty="0"/>
              <a:t>Michael Barber</a:t>
            </a:r>
            <a:endParaRPr lang="zh-TW" altLang="en-US" dirty="0"/>
          </a:p>
        </p:txBody>
      </p:sp>
      <p:pic>
        <p:nvPicPr>
          <p:cNvPr id="6" name="圖片 5">
            <a:extLst>
              <a:ext uri="{FF2B5EF4-FFF2-40B4-BE49-F238E27FC236}">
                <a16:creationId xmlns:a16="http://schemas.microsoft.com/office/drawing/2014/main" id="{C0D45BCC-8C0B-4823-85EC-EF95DE9EB57A}"/>
              </a:ext>
            </a:extLst>
          </p:cNvPr>
          <p:cNvPicPr>
            <a:picLocks noChangeAspect="1"/>
          </p:cNvPicPr>
          <p:nvPr/>
        </p:nvPicPr>
        <p:blipFill>
          <a:blip r:embed="rId2"/>
          <a:stretch>
            <a:fillRect/>
          </a:stretch>
        </p:blipFill>
        <p:spPr>
          <a:xfrm>
            <a:off x="2388198" y="1268771"/>
            <a:ext cx="4200861" cy="3807427"/>
          </a:xfrm>
          <a:prstGeom prst="rect">
            <a:avLst/>
          </a:prstGeom>
        </p:spPr>
      </p:pic>
      <p:sp>
        <p:nvSpPr>
          <p:cNvPr id="7" name="內容版面配置區 6">
            <a:extLst>
              <a:ext uri="{FF2B5EF4-FFF2-40B4-BE49-F238E27FC236}">
                <a16:creationId xmlns:a16="http://schemas.microsoft.com/office/drawing/2014/main" id="{5A6270C0-7756-4811-810C-E80CF91D620F}"/>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54864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A2EE2-7C47-412F-8176-44B6B908EA01}"/>
              </a:ext>
            </a:extLst>
          </p:cNvPr>
          <p:cNvSpPr>
            <a:spLocks noGrp="1"/>
          </p:cNvSpPr>
          <p:nvPr>
            <p:ph type="title"/>
          </p:nvPr>
        </p:nvSpPr>
        <p:spPr>
          <a:xfrm>
            <a:off x="3888889" y="224337"/>
            <a:ext cx="4842156" cy="763526"/>
          </a:xfrm>
        </p:spPr>
        <p:txBody>
          <a:bodyPr/>
          <a:lstStyle/>
          <a:p>
            <a:pPr algn="l"/>
            <a:r>
              <a:rPr lang="en-US" altLang="zh-TW" dirty="0"/>
              <a:t>Data Science and AI</a:t>
            </a:r>
            <a:endParaRPr lang="zh-TW" altLang="en-US" dirty="0"/>
          </a:p>
        </p:txBody>
      </p:sp>
      <p:pic>
        <p:nvPicPr>
          <p:cNvPr id="4" name="Picture 2" descr="https://cdn-images-1.medium.com/max/1200/1*3uaABUx8VIfdgoa2zWLn8A.png">
            <a:extLst>
              <a:ext uri="{FF2B5EF4-FFF2-40B4-BE49-F238E27FC236}">
                <a16:creationId xmlns:a16="http://schemas.microsoft.com/office/drawing/2014/main" id="{84BF0ECD-DA94-41E6-9146-E8BFC62A52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9142" y="1312863"/>
            <a:ext cx="5434291" cy="346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36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21AF46-3B5C-4552-939A-91FE281BDE46}"/>
              </a:ext>
            </a:extLst>
          </p:cNvPr>
          <p:cNvSpPr>
            <a:spLocks noGrp="1"/>
          </p:cNvSpPr>
          <p:nvPr>
            <p:ph type="title"/>
          </p:nvPr>
        </p:nvSpPr>
        <p:spPr>
          <a:xfrm>
            <a:off x="3861995" y="224337"/>
            <a:ext cx="4869050" cy="763526"/>
          </a:xfrm>
        </p:spPr>
        <p:txBody>
          <a:bodyPr>
            <a:normAutofit fontScale="90000"/>
          </a:bodyPr>
          <a:lstStyle/>
          <a:p>
            <a:pPr algn="l"/>
            <a:r>
              <a:rPr lang="en-US" altLang="zh-TW" dirty="0"/>
              <a:t>The Core of Data Science: ML/DL</a:t>
            </a:r>
            <a:endParaRPr lang="zh-TW" altLang="en-US" dirty="0"/>
          </a:p>
        </p:txBody>
      </p:sp>
      <p:pic>
        <p:nvPicPr>
          <p:cNvPr id="8" name="圖片 7">
            <a:extLst>
              <a:ext uri="{FF2B5EF4-FFF2-40B4-BE49-F238E27FC236}">
                <a16:creationId xmlns:a16="http://schemas.microsoft.com/office/drawing/2014/main" id="{573269CB-9F29-4EEA-9813-1A47DE301C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4089" y="1212901"/>
            <a:ext cx="5959004" cy="3930599"/>
          </a:xfrm>
          <a:prstGeom prst="rect">
            <a:avLst/>
          </a:prstGeom>
        </p:spPr>
      </p:pic>
    </p:spTree>
    <p:extLst>
      <p:ext uri="{BB962C8B-B14F-4D97-AF65-F5344CB8AC3E}">
        <p14:creationId xmlns:p14="http://schemas.microsoft.com/office/powerpoint/2010/main" val="2812172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38B1C4-28D7-4E56-AE34-035EADA8724C}"/>
              </a:ext>
            </a:extLst>
          </p:cNvPr>
          <p:cNvSpPr>
            <a:spLocks noGrp="1"/>
          </p:cNvSpPr>
          <p:nvPr>
            <p:ph type="title"/>
          </p:nvPr>
        </p:nvSpPr>
        <p:spPr>
          <a:xfrm>
            <a:off x="3878131" y="224337"/>
            <a:ext cx="4852913" cy="763526"/>
          </a:xfrm>
        </p:spPr>
        <p:txBody>
          <a:bodyPr>
            <a:normAutofit fontScale="90000"/>
          </a:bodyPr>
          <a:lstStyle/>
          <a:p>
            <a:pPr algn="l"/>
            <a:r>
              <a:rPr lang="en-US" altLang="zh-TW" dirty="0"/>
              <a:t>Data Science Work</a:t>
            </a:r>
            <a:br>
              <a:rPr lang="en-US" altLang="zh-TW" dirty="0"/>
            </a:br>
            <a:r>
              <a:rPr lang="en-US" altLang="zh-TW" dirty="0"/>
              <a:t>Ben Fry’s Model </a:t>
            </a:r>
            <a:endParaRPr lang="zh-TW" altLang="en-US" dirty="0"/>
          </a:p>
        </p:txBody>
      </p:sp>
      <p:sp>
        <p:nvSpPr>
          <p:cNvPr id="3" name="內容版面配置區 2">
            <a:extLst>
              <a:ext uri="{FF2B5EF4-FFF2-40B4-BE49-F238E27FC236}">
                <a16:creationId xmlns:a16="http://schemas.microsoft.com/office/drawing/2014/main" id="{20549C8E-5CA0-48E4-9EE0-769DED6623E7}"/>
              </a:ext>
            </a:extLst>
          </p:cNvPr>
          <p:cNvSpPr>
            <a:spLocks noGrp="1"/>
          </p:cNvSpPr>
          <p:nvPr>
            <p:ph idx="1"/>
          </p:nvPr>
        </p:nvSpPr>
        <p:spPr/>
        <p:txBody>
          <a:bodyPr>
            <a:normAutofit lnSpcReduction="10000"/>
          </a:bodyPr>
          <a:lstStyle/>
          <a:p>
            <a:pPr marL="514350" indent="-514350">
              <a:buAutoNum type="arabicPeriod"/>
            </a:pPr>
            <a:r>
              <a:rPr lang="en-US" altLang="zh-TW" dirty="0"/>
              <a:t>Acquire</a:t>
            </a:r>
          </a:p>
          <a:p>
            <a:pPr marL="514350" indent="-514350">
              <a:buAutoNum type="arabicPeriod"/>
            </a:pPr>
            <a:r>
              <a:rPr lang="en-US" altLang="zh-TW" dirty="0"/>
              <a:t>Parse</a:t>
            </a:r>
          </a:p>
          <a:p>
            <a:pPr marL="514350" indent="-514350">
              <a:buAutoNum type="arabicPeriod"/>
            </a:pPr>
            <a:r>
              <a:rPr lang="en-US" altLang="zh-TW" dirty="0"/>
              <a:t>Filter</a:t>
            </a:r>
          </a:p>
          <a:p>
            <a:pPr marL="514350" indent="-514350">
              <a:buAutoNum type="arabicPeriod"/>
            </a:pPr>
            <a:r>
              <a:rPr lang="en-US" altLang="zh-TW" dirty="0"/>
              <a:t>Mine</a:t>
            </a:r>
          </a:p>
          <a:p>
            <a:pPr marL="514350" indent="-514350">
              <a:buAutoNum type="arabicPeriod"/>
            </a:pPr>
            <a:r>
              <a:rPr lang="en-US" altLang="zh-TW" dirty="0"/>
              <a:t>Represent</a:t>
            </a:r>
          </a:p>
          <a:p>
            <a:pPr marL="514350" indent="-514350">
              <a:buAutoNum type="arabicPeriod"/>
            </a:pPr>
            <a:r>
              <a:rPr lang="en-US" altLang="zh-TW" dirty="0"/>
              <a:t>Refine</a:t>
            </a:r>
          </a:p>
          <a:p>
            <a:pPr marL="514350" indent="-514350">
              <a:buAutoNum type="arabicPeriod"/>
            </a:pPr>
            <a:r>
              <a:rPr lang="en-US" altLang="zh-TW" dirty="0"/>
              <a:t>Interact</a:t>
            </a:r>
          </a:p>
          <a:p>
            <a:endParaRPr lang="zh-TW" altLang="en-US" dirty="0"/>
          </a:p>
        </p:txBody>
      </p:sp>
    </p:spTree>
    <p:extLst>
      <p:ext uri="{BB962C8B-B14F-4D97-AF65-F5344CB8AC3E}">
        <p14:creationId xmlns:p14="http://schemas.microsoft.com/office/powerpoint/2010/main" val="3656302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78D057-7191-4052-BBAF-5C065BC98A91}"/>
              </a:ext>
            </a:extLst>
          </p:cNvPr>
          <p:cNvSpPr>
            <a:spLocks noGrp="1"/>
          </p:cNvSpPr>
          <p:nvPr>
            <p:ph type="title"/>
          </p:nvPr>
        </p:nvSpPr>
        <p:spPr>
          <a:xfrm>
            <a:off x="3840479" y="224337"/>
            <a:ext cx="4890565" cy="763526"/>
          </a:xfrm>
        </p:spPr>
        <p:txBody>
          <a:bodyPr>
            <a:normAutofit fontScale="90000"/>
          </a:bodyPr>
          <a:lstStyle/>
          <a:p>
            <a:pPr algn="l"/>
            <a:r>
              <a:rPr lang="en-US" altLang="zh-TW" sz="3200" dirty="0"/>
              <a:t>Data Science Work</a:t>
            </a:r>
            <a:br>
              <a:rPr lang="en-US" altLang="zh-TW" sz="3200" dirty="0"/>
            </a:br>
            <a:r>
              <a:rPr lang="en-US" altLang="zh-TW" sz="3200" dirty="0"/>
              <a:t>Jeff </a:t>
            </a:r>
            <a:r>
              <a:rPr lang="en-US" altLang="zh-TW" sz="3200" dirty="0" err="1"/>
              <a:t>Hammerbacher’s</a:t>
            </a:r>
            <a:r>
              <a:rPr lang="en-US" altLang="zh-TW" sz="3200" dirty="0"/>
              <a:t> Model</a:t>
            </a:r>
            <a:endParaRPr lang="zh-TW" altLang="en-US" sz="3200" dirty="0"/>
          </a:p>
        </p:txBody>
      </p:sp>
      <p:sp>
        <p:nvSpPr>
          <p:cNvPr id="3" name="內容版面配置區 2">
            <a:extLst>
              <a:ext uri="{FF2B5EF4-FFF2-40B4-BE49-F238E27FC236}">
                <a16:creationId xmlns:a16="http://schemas.microsoft.com/office/drawing/2014/main" id="{5F7B1C1F-A252-45DC-8CDF-E3ED435B0EAC}"/>
              </a:ext>
            </a:extLst>
          </p:cNvPr>
          <p:cNvSpPr>
            <a:spLocks noGrp="1"/>
          </p:cNvSpPr>
          <p:nvPr>
            <p:ph idx="1"/>
          </p:nvPr>
        </p:nvSpPr>
        <p:spPr/>
        <p:txBody>
          <a:bodyPr>
            <a:noAutofit/>
          </a:bodyPr>
          <a:lstStyle/>
          <a:p>
            <a:pPr marL="0" indent="0">
              <a:buNone/>
            </a:pPr>
            <a:r>
              <a:rPr lang="en-US" altLang="zh-TW" sz="2400" dirty="0"/>
              <a:t>1. Identify problem</a:t>
            </a:r>
          </a:p>
          <a:p>
            <a:pPr marL="0" indent="0">
              <a:buNone/>
            </a:pPr>
            <a:r>
              <a:rPr lang="en-US" altLang="zh-TW" sz="2400" dirty="0"/>
              <a:t>2. Instrument data sources</a:t>
            </a:r>
          </a:p>
          <a:p>
            <a:pPr marL="0" indent="0">
              <a:buNone/>
            </a:pPr>
            <a:r>
              <a:rPr lang="en-US" altLang="zh-TW" sz="2400" dirty="0"/>
              <a:t>3. Collect data</a:t>
            </a:r>
          </a:p>
          <a:p>
            <a:pPr marL="0" indent="0">
              <a:buNone/>
            </a:pPr>
            <a:r>
              <a:rPr lang="en-US" altLang="zh-TW" sz="2400" dirty="0"/>
              <a:t>4. Prepare data (integrate, transform, clean, ﬁlter, aggregate)</a:t>
            </a:r>
          </a:p>
          <a:p>
            <a:pPr marL="0" indent="0">
              <a:buNone/>
            </a:pPr>
            <a:r>
              <a:rPr lang="en-US" altLang="zh-TW" sz="2400" dirty="0"/>
              <a:t>5. Build model</a:t>
            </a:r>
          </a:p>
          <a:p>
            <a:pPr marL="0" indent="0">
              <a:buNone/>
            </a:pPr>
            <a:r>
              <a:rPr lang="en-US" altLang="zh-TW" sz="2400" dirty="0"/>
              <a:t>6. Evaluate model</a:t>
            </a:r>
          </a:p>
          <a:p>
            <a:pPr marL="0" indent="0">
              <a:buNone/>
            </a:pPr>
            <a:r>
              <a:rPr lang="en-US" altLang="zh-TW" sz="2400" dirty="0"/>
              <a:t>7. Communicate results</a:t>
            </a:r>
          </a:p>
        </p:txBody>
      </p:sp>
    </p:spTree>
    <p:extLst>
      <p:ext uri="{BB962C8B-B14F-4D97-AF65-F5344CB8AC3E}">
        <p14:creationId xmlns:p14="http://schemas.microsoft.com/office/powerpoint/2010/main" val="2833795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C26D20-A523-4196-B064-A18128AA1934}"/>
              </a:ext>
            </a:extLst>
          </p:cNvPr>
          <p:cNvSpPr>
            <a:spLocks noGrp="1"/>
          </p:cNvSpPr>
          <p:nvPr>
            <p:ph type="title"/>
          </p:nvPr>
        </p:nvSpPr>
        <p:spPr>
          <a:xfrm>
            <a:off x="3754419" y="224337"/>
            <a:ext cx="5303520" cy="763526"/>
          </a:xfrm>
        </p:spPr>
        <p:txBody>
          <a:bodyPr>
            <a:normAutofit fontScale="90000"/>
          </a:bodyPr>
          <a:lstStyle/>
          <a:p>
            <a:pPr algn="l"/>
            <a:r>
              <a:rPr lang="en-US" altLang="zh-TW" dirty="0"/>
              <a:t>Data Source</a:t>
            </a:r>
            <a:br>
              <a:rPr lang="en-US" altLang="zh-TW" dirty="0"/>
            </a:br>
            <a:r>
              <a:rPr lang="en-US" altLang="zh-TW" dirty="0"/>
              <a:t>Bioinformatics: CNV for NIPT</a:t>
            </a:r>
            <a:endParaRPr lang="zh-TW" altLang="en-US" dirty="0"/>
          </a:p>
        </p:txBody>
      </p:sp>
      <p:pic>
        <p:nvPicPr>
          <p:cNvPr id="6" name="內容版面配置區 5">
            <a:extLst>
              <a:ext uri="{FF2B5EF4-FFF2-40B4-BE49-F238E27FC236}">
                <a16:creationId xmlns:a16="http://schemas.microsoft.com/office/drawing/2014/main" id="{1DA0AF4C-FFB7-4C11-BB4E-7885211293C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6296" y="1611861"/>
            <a:ext cx="5609426" cy="3277467"/>
          </a:xfrm>
        </p:spPr>
      </p:pic>
      <p:sp>
        <p:nvSpPr>
          <p:cNvPr id="7" name="矩形 6">
            <a:extLst>
              <a:ext uri="{FF2B5EF4-FFF2-40B4-BE49-F238E27FC236}">
                <a16:creationId xmlns:a16="http://schemas.microsoft.com/office/drawing/2014/main" id="{82CFA343-40E9-4400-915F-DD364A6FD4A9}"/>
              </a:ext>
            </a:extLst>
          </p:cNvPr>
          <p:cNvSpPr/>
          <p:nvPr/>
        </p:nvSpPr>
        <p:spPr>
          <a:xfrm>
            <a:off x="796067" y="1307075"/>
            <a:ext cx="8261872" cy="276999"/>
          </a:xfrm>
          <a:prstGeom prst="rect">
            <a:avLst/>
          </a:prstGeom>
        </p:spPr>
        <p:txBody>
          <a:bodyPr wrap="square">
            <a:spAutoFit/>
          </a:bodyPr>
          <a:lstStyle/>
          <a:p>
            <a:r>
              <a:rPr lang="en-US" altLang="zh-TW" sz="1200" dirty="0">
                <a:solidFill>
                  <a:schemeClr val="bg1"/>
                </a:solidFill>
              </a:rPr>
              <a:t>https://www.stat.ncku.edu.tw/index.php?option=module&amp;lang=cht&amp;task=pageinfo&amp;id=891&amp;index=8</a:t>
            </a:r>
            <a:endParaRPr lang="zh-TW" altLang="en-US" sz="1200" dirty="0">
              <a:solidFill>
                <a:schemeClr val="bg1"/>
              </a:solidFill>
            </a:endParaRPr>
          </a:p>
        </p:txBody>
      </p:sp>
      <p:sp>
        <p:nvSpPr>
          <p:cNvPr id="3" name="矩形 2">
            <a:extLst>
              <a:ext uri="{FF2B5EF4-FFF2-40B4-BE49-F238E27FC236}">
                <a16:creationId xmlns:a16="http://schemas.microsoft.com/office/drawing/2014/main" id="{39AF54AA-40B9-4BD1-86ED-9BC82053D89B}"/>
              </a:ext>
            </a:extLst>
          </p:cNvPr>
          <p:cNvSpPr/>
          <p:nvPr/>
        </p:nvSpPr>
        <p:spPr>
          <a:xfrm>
            <a:off x="1688950" y="4824782"/>
            <a:ext cx="5346551" cy="369332"/>
          </a:xfrm>
          <a:prstGeom prst="rect">
            <a:avLst/>
          </a:prstGeom>
        </p:spPr>
        <p:txBody>
          <a:bodyPr wrap="square">
            <a:spAutoFit/>
          </a:bodyPr>
          <a:lstStyle/>
          <a:p>
            <a:r>
              <a:rPr lang="en-US" altLang="zh-TW" dirty="0">
                <a:solidFill>
                  <a:schemeClr val="bg1"/>
                </a:solidFill>
              </a:rPr>
              <a:t>NIPT:</a:t>
            </a:r>
            <a:r>
              <a:rPr lang="zh-TW" altLang="en-US" dirty="0">
                <a:solidFill>
                  <a:schemeClr val="bg1"/>
                </a:solidFill>
              </a:rPr>
              <a:t> </a:t>
            </a:r>
            <a:r>
              <a:rPr lang="en-US" altLang="zh-TW" dirty="0">
                <a:solidFill>
                  <a:schemeClr val="bg1"/>
                </a:solidFill>
              </a:rPr>
              <a:t>https://www.medgene.com.tw/service.html</a:t>
            </a:r>
            <a:endParaRPr lang="zh-TW" altLang="en-US" dirty="0">
              <a:solidFill>
                <a:schemeClr val="bg1"/>
              </a:solidFill>
            </a:endParaRPr>
          </a:p>
        </p:txBody>
      </p:sp>
    </p:spTree>
    <p:extLst>
      <p:ext uri="{BB962C8B-B14F-4D97-AF65-F5344CB8AC3E}">
        <p14:creationId xmlns:p14="http://schemas.microsoft.com/office/powerpoint/2010/main" val="3594891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7" y="240474"/>
            <a:ext cx="5300663" cy="763526"/>
          </a:xfrm>
        </p:spPr>
        <p:txBody>
          <a:bodyPr>
            <a:noAutofit/>
          </a:bodyPr>
          <a:lstStyle/>
          <a:p>
            <a:pPr algn="l"/>
            <a:r>
              <a:rPr lang="en-US" sz="2800" dirty="0"/>
              <a:t>Data Science Courses</a:t>
            </a:r>
            <a:br>
              <a:rPr lang="en-US" sz="2800" dirty="0"/>
            </a:br>
            <a:r>
              <a:rPr lang="en-US" sz="2800" dirty="0"/>
              <a:t>Sandford University</a:t>
            </a:r>
            <a:br>
              <a:rPr lang="en-US" sz="2800" dirty="0"/>
            </a:br>
            <a:r>
              <a:rPr lang="en-US" sz="2800" dirty="0"/>
              <a:t>Department of Statistics</a:t>
            </a:r>
          </a:p>
        </p:txBody>
      </p:sp>
      <p:sp>
        <p:nvSpPr>
          <p:cNvPr id="3" name="Content Placeholder 2"/>
          <p:cNvSpPr>
            <a:spLocks noGrp="1"/>
          </p:cNvSpPr>
          <p:nvPr>
            <p:ph idx="1"/>
          </p:nvPr>
        </p:nvSpPr>
        <p:spPr>
          <a:xfrm>
            <a:off x="458398" y="1419762"/>
            <a:ext cx="8246070" cy="3723738"/>
          </a:xfrm>
        </p:spPr>
        <p:txBody>
          <a:bodyPr>
            <a:normAutofit fontScale="70000" lnSpcReduction="20000"/>
          </a:bodyPr>
          <a:lstStyle/>
          <a:p>
            <a:r>
              <a:rPr lang="en-US" dirty="0"/>
              <a:t>Statistics Data Science Curriculum</a:t>
            </a:r>
          </a:p>
          <a:p>
            <a:r>
              <a:rPr lang="en-US" dirty="0"/>
              <a:t>Students must demonstrate breadth of knowledge in the field by completing courses in these core areas.</a:t>
            </a:r>
          </a:p>
          <a:p>
            <a:endParaRPr lang="en-US" dirty="0"/>
          </a:p>
          <a:p>
            <a:pPr lvl="1"/>
            <a:r>
              <a:rPr lang="en-US" dirty="0"/>
              <a:t>Mathematical &amp; Statistical Foundations (15 units)</a:t>
            </a:r>
          </a:p>
          <a:p>
            <a:pPr lvl="1"/>
            <a:r>
              <a:rPr lang="en-US" dirty="0"/>
              <a:t>Experimentation (3 units)</a:t>
            </a:r>
          </a:p>
          <a:p>
            <a:pPr lvl="1"/>
            <a:r>
              <a:rPr lang="en-US" dirty="0"/>
              <a:t>Scientific Computing (includes software development &amp; large-scale computing) (6 units minimum)</a:t>
            </a:r>
          </a:p>
          <a:p>
            <a:pPr lvl="1"/>
            <a:r>
              <a:rPr lang="en-US" dirty="0"/>
              <a:t>Machine Learning Methods &amp; Applications (6 units minimum)</a:t>
            </a:r>
          </a:p>
          <a:p>
            <a:pPr lvl="1"/>
            <a:r>
              <a:rPr lang="en-US" dirty="0"/>
              <a:t>Practical Component (3 units)</a:t>
            </a:r>
          </a:p>
          <a:p>
            <a:pPr lvl="1"/>
            <a:r>
              <a:rPr lang="en-US" dirty="0"/>
              <a:t>Elective course in the data sciences (remainder of 45 units)</a:t>
            </a:r>
          </a:p>
        </p:txBody>
      </p:sp>
    </p:spTree>
    <p:extLst>
      <p:ext uri="{BB962C8B-B14F-4D97-AF65-F5344CB8AC3E}">
        <p14:creationId xmlns:p14="http://schemas.microsoft.com/office/powerpoint/2010/main" val="4015837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FE5C97-3D67-426B-A476-AF8EDF76BD38}"/>
              </a:ext>
            </a:extLst>
          </p:cNvPr>
          <p:cNvSpPr>
            <a:spLocks noGrp="1"/>
          </p:cNvSpPr>
          <p:nvPr>
            <p:ph type="title"/>
          </p:nvPr>
        </p:nvSpPr>
        <p:spPr>
          <a:xfrm>
            <a:off x="3878131" y="224337"/>
            <a:ext cx="5384203" cy="763526"/>
          </a:xfrm>
        </p:spPr>
        <p:txBody>
          <a:bodyPr>
            <a:normAutofit fontScale="90000"/>
          </a:bodyPr>
          <a:lstStyle/>
          <a:p>
            <a:pPr algn="l"/>
            <a:r>
              <a:rPr lang="en-US" altLang="zh-TW" sz="3100" dirty="0"/>
              <a:t>Data Science Courses</a:t>
            </a:r>
            <a:br>
              <a:rPr lang="en-US" altLang="zh-TW" sz="3100" dirty="0"/>
            </a:br>
            <a:r>
              <a:rPr lang="en-US" altLang="zh-TW" sz="3100" dirty="0"/>
              <a:t>Harvard University</a:t>
            </a:r>
            <a:br>
              <a:rPr lang="en-US" altLang="zh-TW" sz="3100" dirty="0"/>
            </a:br>
            <a:r>
              <a:rPr lang="en-US" altLang="zh-TW" sz="3100" dirty="0"/>
              <a:t>Department of Statistics</a:t>
            </a:r>
            <a:endParaRPr lang="zh-TW" altLang="en-US" sz="3100" dirty="0"/>
          </a:p>
        </p:txBody>
      </p:sp>
      <p:sp>
        <p:nvSpPr>
          <p:cNvPr id="3" name="內容版面配置區 2">
            <a:extLst>
              <a:ext uri="{FF2B5EF4-FFF2-40B4-BE49-F238E27FC236}">
                <a16:creationId xmlns:a16="http://schemas.microsoft.com/office/drawing/2014/main" id="{03BBB0D3-A8F4-422C-ACE0-0A54AD9FA616}"/>
              </a:ext>
            </a:extLst>
          </p:cNvPr>
          <p:cNvSpPr>
            <a:spLocks noGrp="1"/>
          </p:cNvSpPr>
          <p:nvPr>
            <p:ph idx="1"/>
          </p:nvPr>
        </p:nvSpPr>
        <p:spPr/>
        <p:txBody>
          <a:bodyPr>
            <a:noAutofit/>
          </a:bodyPr>
          <a:lstStyle/>
          <a:p>
            <a:r>
              <a:rPr lang="en-US" altLang="zh-TW" sz="1800" dirty="0"/>
              <a:t>The Data Science master's program, jointly led by the Computer Science and Statistics faculties</a:t>
            </a:r>
          </a:p>
          <a:p>
            <a:r>
              <a:rPr lang="en-US" altLang="zh-TW" sz="1800" dirty="0"/>
              <a:t> The four technical core courses:</a:t>
            </a:r>
          </a:p>
          <a:p>
            <a:pPr lvl="1">
              <a:buFont typeface="Wingdings" panose="05000000000000000000" pitchFamily="2" charset="2"/>
              <a:buChar char="ü"/>
            </a:pPr>
            <a:r>
              <a:rPr lang="en-US" altLang="zh-TW" sz="1800" dirty="0"/>
              <a:t>AC 209a “Data Science 1: Introduction to Data Science”</a:t>
            </a:r>
          </a:p>
          <a:p>
            <a:pPr lvl="1">
              <a:buFont typeface="Wingdings" panose="05000000000000000000" pitchFamily="2" charset="2"/>
              <a:buChar char="ü"/>
            </a:pPr>
            <a:r>
              <a:rPr lang="en-US" altLang="zh-TW" sz="1800" dirty="0"/>
              <a:t>AC 209b “Data Science 2: Advanced Topics in Data Science”</a:t>
            </a:r>
          </a:p>
          <a:p>
            <a:pPr lvl="1">
              <a:buFont typeface="Wingdings" panose="05000000000000000000" pitchFamily="2" charset="2"/>
              <a:buChar char="ü"/>
            </a:pPr>
            <a:r>
              <a:rPr lang="en-US" altLang="zh-TW" sz="1800" dirty="0"/>
              <a:t>AM 207 “Advanced Scientific Computing: Stochastic Methods for Data Analysis, Inference, and Optimization”</a:t>
            </a:r>
          </a:p>
          <a:p>
            <a:pPr lvl="1">
              <a:buFont typeface="Wingdings" panose="05000000000000000000" pitchFamily="2" charset="2"/>
              <a:buChar char="ü"/>
            </a:pPr>
            <a:r>
              <a:rPr lang="en-US" altLang="zh-TW" sz="1800" dirty="0"/>
              <a:t>AC 207 “Systems Development for Computational Science”</a:t>
            </a:r>
          </a:p>
          <a:p>
            <a:r>
              <a:rPr lang="en-US" altLang="zh-TW" sz="1800" dirty="0"/>
              <a:t>AC221 “Critical Thinking in Data Science”</a:t>
            </a:r>
            <a:endParaRPr lang="zh-TW" altLang="en-US" sz="1800" dirty="0"/>
          </a:p>
        </p:txBody>
      </p:sp>
    </p:spTree>
    <p:extLst>
      <p:ext uri="{BB962C8B-B14F-4D97-AF65-F5344CB8AC3E}">
        <p14:creationId xmlns:p14="http://schemas.microsoft.com/office/powerpoint/2010/main" val="3688348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0D15D4-551A-4FE3-A04E-1A3BB694A30F}"/>
              </a:ext>
            </a:extLst>
          </p:cNvPr>
          <p:cNvSpPr>
            <a:spLocks noGrp="1"/>
          </p:cNvSpPr>
          <p:nvPr>
            <p:ph type="title"/>
          </p:nvPr>
        </p:nvSpPr>
        <p:spPr>
          <a:xfrm>
            <a:off x="3845859" y="224337"/>
            <a:ext cx="4885186" cy="763526"/>
          </a:xfrm>
        </p:spPr>
        <p:txBody>
          <a:bodyPr>
            <a:noAutofit/>
          </a:bodyPr>
          <a:lstStyle/>
          <a:p>
            <a:pPr algn="l"/>
            <a:r>
              <a:rPr lang="en-US" altLang="zh-TW" sz="2800" dirty="0"/>
              <a:t>Data Science Courses</a:t>
            </a:r>
            <a:br>
              <a:rPr lang="en-US" altLang="zh-TW" sz="2800" dirty="0"/>
            </a:br>
            <a:r>
              <a:rPr lang="en-US" altLang="zh-TW" sz="2800" dirty="0"/>
              <a:t>MIT</a:t>
            </a:r>
            <a:br>
              <a:rPr lang="en-US" altLang="zh-TW" sz="2800" dirty="0"/>
            </a:br>
            <a:r>
              <a:rPr lang="en-US" altLang="zh-TW" sz="2800" dirty="0"/>
              <a:t>Data Science Degree</a:t>
            </a:r>
            <a:endParaRPr lang="zh-TW" altLang="en-US" sz="2800" dirty="0"/>
          </a:p>
        </p:txBody>
      </p:sp>
      <p:graphicFrame>
        <p:nvGraphicFramePr>
          <p:cNvPr id="4" name="內容版面配置區 3">
            <a:extLst>
              <a:ext uri="{FF2B5EF4-FFF2-40B4-BE49-F238E27FC236}">
                <a16:creationId xmlns:a16="http://schemas.microsoft.com/office/drawing/2014/main" id="{5B9DD750-1AB7-491C-9F84-5492D4BE9198}"/>
              </a:ext>
            </a:extLst>
          </p:cNvPr>
          <p:cNvGraphicFramePr>
            <a:graphicFrameLocks noGrp="1"/>
          </p:cNvGraphicFramePr>
          <p:nvPr>
            <p:ph idx="1"/>
            <p:extLst>
              <p:ext uri="{D42A27DB-BD31-4B8C-83A1-F6EECF244321}">
                <p14:modId xmlns:p14="http://schemas.microsoft.com/office/powerpoint/2010/main" val="3904623407"/>
              </p:ext>
            </p:extLst>
          </p:nvPr>
        </p:nvGraphicFramePr>
        <p:xfrm>
          <a:off x="1997094" y="1340866"/>
          <a:ext cx="5368594" cy="3534838"/>
        </p:xfrm>
        <a:graphic>
          <a:graphicData uri="http://schemas.openxmlformats.org/drawingml/2006/table">
            <a:tbl>
              <a:tblPr/>
              <a:tblGrid>
                <a:gridCol w="1020980">
                  <a:extLst>
                    <a:ext uri="{9D8B030D-6E8A-4147-A177-3AD203B41FA5}">
                      <a16:colId xmlns:a16="http://schemas.microsoft.com/office/drawing/2014/main" val="2830789086"/>
                    </a:ext>
                  </a:extLst>
                </a:gridCol>
                <a:gridCol w="3175430">
                  <a:extLst>
                    <a:ext uri="{9D8B030D-6E8A-4147-A177-3AD203B41FA5}">
                      <a16:colId xmlns:a16="http://schemas.microsoft.com/office/drawing/2014/main" val="913906759"/>
                    </a:ext>
                  </a:extLst>
                </a:gridCol>
                <a:gridCol w="468875">
                  <a:extLst>
                    <a:ext uri="{9D8B030D-6E8A-4147-A177-3AD203B41FA5}">
                      <a16:colId xmlns:a16="http://schemas.microsoft.com/office/drawing/2014/main" val="2172243422"/>
                    </a:ext>
                  </a:extLst>
                </a:gridCol>
                <a:gridCol w="703309">
                  <a:extLst>
                    <a:ext uri="{9D8B030D-6E8A-4147-A177-3AD203B41FA5}">
                      <a16:colId xmlns:a16="http://schemas.microsoft.com/office/drawing/2014/main" val="1917476004"/>
                    </a:ext>
                  </a:extLst>
                </a:gridCol>
              </a:tblGrid>
              <a:tr h="252322">
                <a:tc>
                  <a:txBody>
                    <a:bodyPr/>
                    <a:lstStyle/>
                    <a:p>
                      <a:pPr algn="l" fontAlgn="t"/>
                      <a:r>
                        <a:rPr lang="en-US" sz="1200" b="1" dirty="0">
                          <a:effectLst/>
                          <a:latin typeface="inherit"/>
                        </a:rPr>
                        <a:t>Course</a:t>
                      </a:r>
                      <a:endParaRPr lang="en-US" sz="1200" dirty="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DAAA00"/>
                    </a:solidFill>
                  </a:tcPr>
                </a:tc>
                <a:tc>
                  <a:txBody>
                    <a:bodyPr/>
                    <a:lstStyle/>
                    <a:p>
                      <a:pPr algn="l" fontAlgn="t"/>
                      <a:r>
                        <a:rPr lang="en-US" sz="1200" b="1" dirty="0">
                          <a:effectLst/>
                          <a:latin typeface="inherit"/>
                        </a:rPr>
                        <a:t>Title</a:t>
                      </a:r>
                      <a:endParaRPr lang="en-US" sz="1200" dirty="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DAAA00"/>
                    </a:solidFill>
                  </a:tcPr>
                </a:tc>
                <a:tc>
                  <a:txBody>
                    <a:bodyPr/>
                    <a:lstStyle/>
                    <a:p>
                      <a:pPr algn="l" fontAlgn="t"/>
                      <a:r>
                        <a:rPr lang="en-US" sz="1200" b="1">
                          <a:effectLst/>
                          <a:latin typeface="inherit"/>
                        </a:rPr>
                        <a:t>Credits</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DAAA00"/>
                    </a:solidFill>
                  </a:tcPr>
                </a:tc>
                <a:tc>
                  <a:txBody>
                    <a:bodyPr/>
                    <a:lstStyle/>
                    <a:p>
                      <a:pPr algn="l" fontAlgn="t"/>
                      <a:r>
                        <a:rPr lang="en-US" sz="1200" b="1">
                          <a:effectLst/>
                          <a:latin typeface="inherit"/>
                        </a:rPr>
                        <a:t>Semester</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DAAA00"/>
                    </a:solidFill>
                  </a:tcPr>
                </a:tc>
                <a:extLst>
                  <a:ext uri="{0D108BD9-81ED-4DB2-BD59-A6C34878D82A}">
                    <a16:rowId xmlns:a16="http://schemas.microsoft.com/office/drawing/2014/main" val="2404708240"/>
                  </a:ext>
                </a:extLst>
              </a:tr>
              <a:tr h="274881">
                <a:tc>
                  <a:txBody>
                    <a:bodyPr/>
                    <a:lstStyle/>
                    <a:p>
                      <a:pPr fontAlgn="t"/>
                      <a:r>
                        <a:rPr lang="en-US" sz="1200" b="1" u="sng" dirty="0">
                          <a:solidFill>
                            <a:srgbClr val="000000"/>
                          </a:solidFill>
                          <a:effectLst/>
                          <a:latin typeface="inherit"/>
                          <a:hlinkClick r:id="rId2" tooltip="CS 18000 course"/>
                        </a:rPr>
                        <a:t>CS 18000</a:t>
                      </a:r>
                      <a:endParaRPr lang="en-US" sz="1200" dirty="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Problem Solving and Object-Oriented Programming</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4</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1</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8554823"/>
                  </a:ext>
                </a:extLst>
              </a:tr>
              <a:tr h="262120">
                <a:tc>
                  <a:txBody>
                    <a:bodyPr/>
                    <a:lstStyle/>
                    <a:p>
                      <a:pPr fontAlgn="t"/>
                      <a:r>
                        <a:rPr lang="en-US" sz="1200" b="1" u="sng">
                          <a:solidFill>
                            <a:srgbClr val="000000"/>
                          </a:solidFill>
                          <a:effectLst/>
                          <a:latin typeface="inherit"/>
                          <a:hlinkClick r:id="rId3" tooltip="CS 18200 course"/>
                        </a:rPr>
                        <a:t>CS 18200</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Foundations of Computer Science</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dirty="0">
                          <a:effectLst/>
                          <a:latin typeface="inherit"/>
                        </a:rPr>
                        <a:t>2</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02403550"/>
                  </a:ext>
                </a:extLst>
              </a:tr>
              <a:tr h="262120">
                <a:tc>
                  <a:txBody>
                    <a:bodyPr/>
                    <a:lstStyle/>
                    <a:p>
                      <a:pPr fontAlgn="t"/>
                      <a:r>
                        <a:rPr lang="en-US" sz="1200" b="1" u="sng">
                          <a:solidFill>
                            <a:srgbClr val="000000"/>
                          </a:solidFill>
                          <a:effectLst/>
                          <a:latin typeface="inherit"/>
                          <a:hlinkClick r:id="rId4" tooltip="CS 38003 course"/>
                        </a:rPr>
                        <a:t>CS 38003</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Python Programming</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1</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2</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41479766"/>
                  </a:ext>
                </a:extLst>
              </a:tr>
              <a:tr h="262120">
                <a:tc>
                  <a:txBody>
                    <a:bodyPr/>
                    <a:lstStyle/>
                    <a:p>
                      <a:pPr fontAlgn="t"/>
                      <a:r>
                        <a:rPr lang="en-US" sz="1200" b="1" u="sng">
                          <a:solidFill>
                            <a:srgbClr val="000000"/>
                          </a:solidFill>
                          <a:effectLst/>
                          <a:latin typeface="inherit"/>
                          <a:hlinkClick r:id="rId5" tooltip="CS 24200 course"/>
                        </a:rPr>
                        <a:t>CS 24200</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Introduction to Data Science</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26464093"/>
                  </a:ext>
                </a:extLst>
              </a:tr>
              <a:tr h="262120">
                <a:tc>
                  <a:txBody>
                    <a:bodyPr/>
                    <a:lstStyle/>
                    <a:p>
                      <a:pPr fontAlgn="t"/>
                      <a:r>
                        <a:rPr lang="en-US" sz="1200" b="1" u="sng">
                          <a:solidFill>
                            <a:srgbClr val="000000"/>
                          </a:solidFill>
                          <a:effectLst/>
                          <a:latin typeface="inherit"/>
                          <a:hlinkClick r:id="rId6" tooltip="STAT 35500 course"/>
                        </a:rPr>
                        <a:t>STAT 35500</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Statistics for Data Science</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69937261"/>
                  </a:ext>
                </a:extLst>
              </a:tr>
              <a:tr h="262120">
                <a:tc>
                  <a:txBody>
                    <a:bodyPr/>
                    <a:lstStyle/>
                    <a:p>
                      <a:pPr fontAlgn="t"/>
                      <a:r>
                        <a:rPr lang="en-US" sz="1200" b="1" u="sng">
                          <a:solidFill>
                            <a:srgbClr val="000000"/>
                          </a:solidFill>
                          <a:effectLst/>
                          <a:latin typeface="inherit"/>
                          <a:hlinkClick r:id="rId7" tooltip="CS 25100 course"/>
                        </a:rPr>
                        <a:t>CS 25100</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Data Structures &amp; Algorithms</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4</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10871391"/>
                  </a:ext>
                </a:extLst>
              </a:tr>
              <a:tr h="262120">
                <a:tc>
                  <a:txBody>
                    <a:bodyPr/>
                    <a:lstStyle/>
                    <a:p>
                      <a:pPr fontAlgn="t"/>
                      <a:r>
                        <a:rPr lang="en-US" sz="1200" b="1" u="sng">
                          <a:solidFill>
                            <a:srgbClr val="000000"/>
                          </a:solidFill>
                          <a:effectLst/>
                          <a:latin typeface="inherit"/>
                          <a:hlinkClick r:id="rId8" tooltip="STAT 41600 course"/>
                        </a:rPr>
                        <a:t>STAT 41600</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Probability</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4</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87289574"/>
                  </a:ext>
                </a:extLst>
              </a:tr>
              <a:tr h="262120">
                <a:tc>
                  <a:txBody>
                    <a:bodyPr/>
                    <a:lstStyle/>
                    <a:p>
                      <a:pPr fontAlgn="t"/>
                      <a:r>
                        <a:rPr lang="en-US" sz="1200" b="1" u="sng" dirty="0">
                          <a:solidFill>
                            <a:srgbClr val="000000"/>
                          </a:solidFill>
                          <a:effectLst/>
                          <a:latin typeface="inherit"/>
                          <a:hlinkClick r:id="rId9" tooltip="CS 37300 course"/>
                        </a:rPr>
                        <a:t>CS 37300</a:t>
                      </a:r>
                      <a:endParaRPr lang="en-US" sz="1200" dirty="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Data Mining and Machine Learning</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5</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3730377"/>
                  </a:ext>
                </a:extLst>
              </a:tr>
              <a:tr h="262120">
                <a:tc>
                  <a:txBody>
                    <a:bodyPr/>
                    <a:lstStyle/>
                    <a:p>
                      <a:pPr fontAlgn="t"/>
                      <a:r>
                        <a:rPr lang="en-US" sz="1200" b="1" u="sng">
                          <a:solidFill>
                            <a:srgbClr val="000000"/>
                          </a:solidFill>
                          <a:effectLst/>
                          <a:latin typeface="inherit"/>
                          <a:hlinkClick r:id="rId10" tooltip="STAT 41700 course"/>
                        </a:rPr>
                        <a:t>STAT 41700</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Statistical Theory</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5</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9540618"/>
                  </a:ext>
                </a:extLst>
              </a:tr>
              <a:tr h="264525">
                <a:tc>
                  <a:txBody>
                    <a:bodyPr/>
                    <a:lstStyle/>
                    <a:p>
                      <a:pPr fontAlgn="t"/>
                      <a:r>
                        <a:rPr lang="en-US" sz="1200" b="1" u="sng">
                          <a:solidFill>
                            <a:srgbClr val="000000"/>
                          </a:solidFill>
                          <a:effectLst/>
                          <a:latin typeface="inherit"/>
                          <a:hlinkClick r:id="rId11" tooltip="CS 49000 large scale data analytics course"/>
                        </a:rPr>
                        <a:t>CS 49000 LSDA</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Large Scale Data Analytics</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7</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17693277"/>
                  </a:ext>
                </a:extLst>
              </a:tr>
              <a:tr h="376105">
                <a:tc>
                  <a:txBody>
                    <a:bodyPr/>
                    <a:lstStyle/>
                    <a:p>
                      <a:pPr fontAlgn="t"/>
                      <a:r>
                        <a:rPr lang="en-US" sz="1200" b="1" u="sng">
                          <a:solidFill>
                            <a:srgbClr val="000000"/>
                          </a:solidFill>
                          <a:effectLst/>
                          <a:latin typeface="inherit"/>
                          <a:hlinkClick r:id="rId12" tooltip="CS 49000 course"/>
                        </a:rPr>
                        <a:t>CS 49000 DSC</a:t>
                      </a:r>
                      <a:endParaRPr lang="en-US" sz="1200">
                        <a:effectLst/>
                        <a:latin typeface="inherit"/>
                      </a:endParaRP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inherit"/>
                        </a:rPr>
                        <a:t>Data Science Capstone</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a:effectLst/>
                          <a:latin typeface="inherit"/>
                        </a:rPr>
                        <a:t>0-3</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tc>
                  <a:txBody>
                    <a:bodyPr/>
                    <a:lstStyle/>
                    <a:p>
                      <a:pPr fontAlgn="t"/>
                      <a:r>
                        <a:rPr lang="en-US" altLang="zh-TW" sz="1200" dirty="0">
                          <a:effectLst/>
                          <a:latin typeface="inherit"/>
                        </a:rPr>
                        <a:t>8</a:t>
                      </a:r>
                    </a:p>
                  </a:txBody>
                  <a:tcPr marL="16432" marR="16432" marT="16432" marB="16432">
                    <a:lnL w="5137" cap="flat" cmpd="sng" algn="ctr">
                      <a:solidFill>
                        <a:srgbClr val="DDDDDD"/>
                      </a:solidFill>
                      <a:prstDash val="solid"/>
                      <a:round/>
                      <a:headEnd type="none" w="med" len="med"/>
                      <a:tailEnd type="none" w="med" len="med"/>
                    </a:lnL>
                    <a:lnR w="5137" cap="flat" cmpd="sng" algn="ctr">
                      <a:solidFill>
                        <a:srgbClr val="DDDDDD"/>
                      </a:solidFill>
                      <a:prstDash val="solid"/>
                      <a:round/>
                      <a:headEnd type="none" w="med" len="med"/>
                      <a:tailEnd type="none" w="med" len="med"/>
                    </a:lnR>
                    <a:lnT w="5137" cap="flat" cmpd="sng" algn="ctr">
                      <a:solidFill>
                        <a:srgbClr val="DDDDDD"/>
                      </a:solidFill>
                      <a:prstDash val="solid"/>
                      <a:round/>
                      <a:headEnd type="none" w="med" len="med"/>
                      <a:tailEnd type="none" w="med" len="med"/>
                    </a:lnT>
                    <a:lnB w="5137"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08399050"/>
                  </a:ext>
                </a:extLst>
              </a:tr>
            </a:tbl>
          </a:graphicData>
        </a:graphic>
      </p:graphicFrame>
    </p:spTree>
    <p:extLst>
      <p:ext uri="{BB962C8B-B14F-4D97-AF65-F5344CB8AC3E}">
        <p14:creationId xmlns:p14="http://schemas.microsoft.com/office/powerpoint/2010/main" val="3005039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52EC5D-EA95-474F-BC78-042BA998F408}"/>
              </a:ext>
            </a:extLst>
          </p:cNvPr>
          <p:cNvSpPr>
            <a:spLocks noGrp="1"/>
          </p:cNvSpPr>
          <p:nvPr>
            <p:ph type="title"/>
          </p:nvPr>
        </p:nvSpPr>
        <p:spPr>
          <a:xfrm>
            <a:off x="3888889" y="224337"/>
            <a:ext cx="4842156" cy="763526"/>
          </a:xfrm>
        </p:spPr>
        <p:txBody>
          <a:bodyPr>
            <a:noAutofit/>
          </a:bodyPr>
          <a:lstStyle/>
          <a:p>
            <a:pPr algn="l"/>
            <a:r>
              <a:rPr lang="en-US" altLang="zh-TW" sz="2800" dirty="0"/>
              <a:t>Data Science Courses</a:t>
            </a:r>
            <a:br>
              <a:rPr lang="en-US" altLang="zh-TW" sz="2800" dirty="0"/>
            </a:br>
            <a:r>
              <a:rPr lang="en-US" altLang="zh-TW" sz="2800" dirty="0"/>
              <a:t>Institute of Data Science</a:t>
            </a:r>
            <a:br>
              <a:rPr lang="en-US" altLang="zh-TW" sz="2800" dirty="0"/>
            </a:br>
            <a:r>
              <a:rPr lang="en-US" altLang="zh-TW" sz="2800" dirty="0"/>
              <a:t>NCKU</a:t>
            </a:r>
            <a:endParaRPr lang="zh-TW" altLang="en-US" sz="2800" dirty="0"/>
          </a:p>
        </p:txBody>
      </p:sp>
      <p:sp>
        <p:nvSpPr>
          <p:cNvPr id="3" name="內容版面配置區 2">
            <a:extLst>
              <a:ext uri="{FF2B5EF4-FFF2-40B4-BE49-F238E27FC236}">
                <a16:creationId xmlns:a16="http://schemas.microsoft.com/office/drawing/2014/main" id="{C89DABE2-78CA-4A7F-8C83-73E8CF81E0D7}"/>
              </a:ext>
            </a:extLst>
          </p:cNvPr>
          <p:cNvSpPr>
            <a:spLocks noGrp="1"/>
          </p:cNvSpPr>
          <p:nvPr>
            <p:ph idx="1"/>
          </p:nvPr>
        </p:nvSpPr>
        <p:spPr/>
        <p:txBody>
          <a:bodyPr>
            <a:normAutofit fontScale="62500" lnSpcReduction="20000"/>
          </a:bodyPr>
          <a:lstStyle/>
          <a:p>
            <a:r>
              <a:rPr lang="en-US" altLang="zh-TW" dirty="0"/>
              <a:t>Core courses</a:t>
            </a:r>
          </a:p>
          <a:p>
            <a:pPr lvl="1"/>
            <a:r>
              <a:rPr lang="en-US" altLang="zh-TW" dirty="0">
                <a:solidFill>
                  <a:srgbClr val="9EFF29"/>
                </a:solidFill>
              </a:rPr>
              <a:t>Statistical Methods 3  </a:t>
            </a:r>
            <a:endParaRPr lang="zh-TW" altLang="en-US" dirty="0">
              <a:solidFill>
                <a:srgbClr val="9EFF29"/>
              </a:solidFill>
            </a:endParaRPr>
          </a:p>
          <a:p>
            <a:pPr lvl="1"/>
            <a:r>
              <a:rPr lang="en-US" altLang="zh-TW" dirty="0">
                <a:solidFill>
                  <a:srgbClr val="00B0F0"/>
                </a:solidFill>
              </a:rPr>
              <a:t>Data Science 3</a:t>
            </a:r>
            <a:endParaRPr lang="zh-TW" altLang="en-US" dirty="0">
              <a:solidFill>
                <a:srgbClr val="00B0F0"/>
              </a:solidFill>
            </a:endParaRPr>
          </a:p>
          <a:p>
            <a:pPr lvl="1"/>
            <a:r>
              <a:rPr lang="en-US" altLang="zh-TW" dirty="0">
                <a:solidFill>
                  <a:srgbClr val="9EFF29"/>
                </a:solidFill>
              </a:rPr>
              <a:t>Machine Learning 3</a:t>
            </a:r>
            <a:endParaRPr lang="zh-TW" altLang="en-US" dirty="0">
              <a:solidFill>
                <a:srgbClr val="9EFF29"/>
              </a:solidFill>
            </a:endParaRPr>
          </a:p>
          <a:p>
            <a:pPr lvl="1"/>
            <a:r>
              <a:rPr lang="en-US" altLang="zh-TW" dirty="0">
                <a:solidFill>
                  <a:srgbClr val="00B0F0"/>
                </a:solidFill>
              </a:rPr>
              <a:t>Data Analysis in Practice</a:t>
            </a:r>
          </a:p>
          <a:p>
            <a:pPr marL="400050" lvl="1" indent="0">
              <a:buNone/>
            </a:pPr>
            <a:r>
              <a:rPr lang="en-US" altLang="zh-TW" dirty="0">
                <a:solidFill>
                  <a:srgbClr val="00B0F0"/>
                </a:solidFill>
              </a:rPr>
              <a:t>     (Statistics Consulting) 3</a:t>
            </a:r>
            <a:endParaRPr lang="zh-TW" altLang="en-US" dirty="0">
              <a:solidFill>
                <a:srgbClr val="00B0F0"/>
              </a:solidFill>
            </a:endParaRPr>
          </a:p>
          <a:p>
            <a:pPr lvl="1"/>
            <a:r>
              <a:rPr lang="zh-TW" altLang="en-US" dirty="0"/>
              <a:t>最佳化方法</a:t>
            </a:r>
            <a:r>
              <a:rPr lang="en-US" altLang="zh-TW" dirty="0"/>
              <a:t>Optimization Methods 3</a:t>
            </a:r>
          </a:p>
          <a:p>
            <a:r>
              <a:rPr lang="en-US" altLang="zh-TW" dirty="0"/>
              <a:t>Elective courses</a:t>
            </a:r>
          </a:p>
          <a:p>
            <a:pPr lvl="1"/>
            <a:r>
              <a:rPr lang="en-US" altLang="zh-TW" dirty="0">
                <a:solidFill>
                  <a:srgbClr val="9EFF29"/>
                </a:solidFill>
              </a:rPr>
              <a:t>Digital Image Processing and Computer Vision</a:t>
            </a:r>
            <a:r>
              <a:rPr lang="en-US" altLang="zh-TW" dirty="0"/>
              <a:t>, </a:t>
            </a:r>
            <a:r>
              <a:rPr lang="en-US" altLang="zh-TW" dirty="0">
                <a:solidFill>
                  <a:srgbClr val="00B0F0"/>
                </a:solidFill>
              </a:rPr>
              <a:t>High Frequency Financial Data Analysis</a:t>
            </a:r>
            <a:r>
              <a:rPr lang="en-US" altLang="zh-TW" dirty="0"/>
              <a:t>,</a:t>
            </a:r>
            <a:r>
              <a:rPr lang="zh-TW" altLang="en-US" dirty="0"/>
              <a:t> </a:t>
            </a:r>
            <a:r>
              <a:rPr lang="en-US" altLang="zh-TW" dirty="0"/>
              <a:t>Data Visualization, </a:t>
            </a:r>
            <a:r>
              <a:rPr lang="en-US" altLang="zh-TW" dirty="0">
                <a:solidFill>
                  <a:srgbClr val="00B0F0"/>
                </a:solidFill>
              </a:rPr>
              <a:t>Social and Information Network Analysis</a:t>
            </a:r>
            <a:r>
              <a:rPr lang="en-US" altLang="zh-TW" dirty="0"/>
              <a:t>, Recommendation System, </a:t>
            </a:r>
            <a:r>
              <a:rPr lang="en-US" altLang="zh-TW" dirty="0">
                <a:solidFill>
                  <a:srgbClr val="00B0F0"/>
                </a:solidFill>
              </a:rPr>
              <a:t>Deep Learning</a:t>
            </a:r>
            <a:r>
              <a:rPr lang="en-US" altLang="zh-TW" dirty="0"/>
              <a:t>, Artificial Intelligence, Bioinformatics</a:t>
            </a:r>
          </a:p>
          <a:p>
            <a:pPr lvl="1"/>
            <a:r>
              <a:rPr lang="en-US" altLang="zh-TW" dirty="0"/>
              <a:t>Elective courses offered by the Institute of Statistics</a:t>
            </a:r>
            <a:endParaRPr lang="zh-TW" altLang="en-US" dirty="0"/>
          </a:p>
        </p:txBody>
      </p:sp>
    </p:spTree>
    <p:extLst>
      <p:ext uri="{BB962C8B-B14F-4D97-AF65-F5344CB8AC3E}">
        <p14:creationId xmlns:p14="http://schemas.microsoft.com/office/powerpoint/2010/main" val="630134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89963D-6402-4DC0-9A3D-6D5A31CC5279}"/>
              </a:ext>
            </a:extLst>
          </p:cNvPr>
          <p:cNvSpPr>
            <a:spLocks noGrp="1"/>
          </p:cNvSpPr>
          <p:nvPr>
            <p:ph type="title"/>
          </p:nvPr>
        </p:nvSpPr>
        <p:spPr>
          <a:xfrm>
            <a:off x="3840479" y="224337"/>
            <a:ext cx="4890565" cy="763526"/>
          </a:xfrm>
        </p:spPr>
        <p:txBody>
          <a:bodyPr/>
          <a:lstStyle/>
          <a:p>
            <a:pPr algn="l"/>
            <a:r>
              <a:rPr lang="en-US" altLang="zh-TW" dirty="0"/>
              <a:t>Data Types</a:t>
            </a:r>
            <a:endParaRPr lang="zh-TW" altLang="en-US" dirty="0"/>
          </a:p>
        </p:txBody>
      </p:sp>
      <p:pic>
        <p:nvPicPr>
          <p:cNvPr id="5" name="內容版面配置區 4">
            <a:extLst>
              <a:ext uri="{FF2B5EF4-FFF2-40B4-BE49-F238E27FC236}">
                <a16:creationId xmlns:a16="http://schemas.microsoft.com/office/drawing/2014/main" id="{CCC4FF4E-74A4-4843-8E07-8BBFA3BC24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3355" y="1312348"/>
            <a:ext cx="4741646" cy="3690520"/>
          </a:xfrm>
        </p:spPr>
      </p:pic>
    </p:spTree>
    <p:extLst>
      <p:ext uri="{BB962C8B-B14F-4D97-AF65-F5344CB8AC3E}">
        <p14:creationId xmlns:p14="http://schemas.microsoft.com/office/powerpoint/2010/main" val="2903343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A23672-8768-4E49-B56B-E3D913AC6321}"/>
              </a:ext>
            </a:extLst>
          </p:cNvPr>
          <p:cNvSpPr>
            <a:spLocks noGrp="1"/>
          </p:cNvSpPr>
          <p:nvPr>
            <p:ph type="title"/>
          </p:nvPr>
        </p:nvSpPr>
        <p:spPr/>
        <p:txBody>
          <a:bodyPr>
            <a:normAutofit fontScale="90000"/>
          </a:bodyPr>
          <a:lstStyle/>
          <a:p>
            <a:r>
              <a:rPr lang="en-US" altLang="zh-TW" dirty="0"/>
              <a:t>Data Types</a:t>
            </a:r>
            <a:br>
              <a:rPr lang="en-US" altLang="zh-TW" dirty="0"/>
            </a:br>
            <a:r>
              <a:rPr lang="en-US" altLang="zh-TW" dirty="0"/>
              <a:t>The Structure Spectrum</a:t>
            </a:r>
            <a:endParaRPr lang="zh-TW" altLang="en-US" dirty="0"/>
          </a:p>
        </p:txBody>
      </p:sp>
      <p:sp>
        <p:nvSpPr>
          <p:cNvPr id="3" name="內容版面配置區 2">
            <a:extLst>
              <a:ext uri="{FF2B5EF4-FFF2-40B4-BE49-F238E27FC236}">
                <a16:creationId xmlns:a16="http://schemas.microsoft.com/office/drawing/2014/main" id="{DCAE3913-FF49-4239-A2A9-D1DAF1419CD3}"/>
              </a:ext>
            </a:extLst>
          </p:cNvPr>
          <p:cNvSpPr>
            <a:spLocks noGrp="1"/>
          </p:cNvSpPr>
          <p:nvPr>
            <p:ph idx="1"/>
          </p:nvPr>
        </p:nvSpPr>
        <p:spPr/>
        <p:txBody>
          <a:bodyPr/>
          <a:lstStyle/>
          <a:p>
            <a:endParaRPr lang="zh-TW" altLang="en-US" dirty="0"/>
          </a:p>
        </p:txBody>
      </p:sp>
      <p:sp>
        <p:nvSpPr>
          <p:cNvPr id="6" name="Rectangle 22">
            <a:extLst>
              <a:ext uri="{FF2B5EF4-FFF2-40B4-BE49-F238E27FC236}">
                <a16:creationId xmlns:a16="http://schemas.microsoft.com/office/drawing/2014/main" id="{4004169D-B7F9-466B-9B08-4E0B4509AEAE}"/>
              </a:ext>
            </a:extLst>
          </p:cNvPr>
          <p:cNvSpPr>
            <a:spLocks noChangeArrowheads="1"/>
          </p:cNvSpPr>
          <p:nvPr/>
        </p:nvSpPr>
        <p:spPr bwMode="auto">
          <a:xfrm>
            <a:off x="-79706" y="1401676"/>
            <a:ext cx="9303412" cy="3701543"/>
          </a:xfrm>
          <a:prstGeom prst="rect">
            <a:avLst/>
          </a:prstGeom>
          <a:gradFill rotWithShape="1">
            <a:gsLst>
              <a:gs pos="0">
                <a:srgbClr val="666666"/>
              </a:gs>
              <a:gs pos="100000">
                <a:srgbClr val="B2B2B2"/>
              </a:gs>
            </a:gsLst>
            <a:lin ang="5400000" scaled="1"/>
          </a:gradFill>
          <a:ln w="9525">
            <a:solidFill>
              <a:schemeClr val="tx1"/>
            </a:solidFill>
            <a:miter lim="800000"/>
            <a:headEnd/>
            <a:tailEnd/>
          </a:ln>
          <a:effectLst/>
        </p:spPr>
        <p:txBody>
          <a:bodyPr wrap="none" anchor="ctr">
            <a:prstTxWarp prst="textNoShape">
              <a:avLst/>
            </a:prstTxWarp>
          </a:bodyPr>
          <a:lstStyle/>
          <a:p>
            <a:endParaRPr lang="en-US"/>
          </a:p>
        </p:txBody>
      </p:sp>
      <p:grpSp>
        <p:nvGrpSpPr>
          <p:cNvPr id="7" name="Group 3">
            <a:extLst>
              <a:ext uri="{FF2B5EF4-FFF2-40B4-BE49-F238E27FC236}">
                <a16:creationId xmlns:a16="http://schemas.microsoft.com/office/drawing/2014/main" id="{7BF97E69-4E77-43EE-83F1-23243E8CCB57}"/>
              </a:ext>
            </a:extLst>
          </p:cNvPr>
          <p:cNvGrpSpPr>
            <a:grpSpLocks/>
          </p:cNvGrpSpPr>
          <p:nvPr/>
        </p:nvGrpSpPr>
        <p:grpSpPr bwMode="auto">
          <a:xfrm>
            <a:off x="513616" y="1769579"/>
            <a:ext cx="2385490" cy="3184416"/>
            <a:chOff x="288" y="1160"/>
            <a:chExt cx="1440" cy="2106"/>
          </a:xfrm>
        </p:grpSpPr>
        <p:sp>
          <p:nvSpPr>
            <p:cNvPr id="8" name="Rectangle 4">
              <a:extLst>
                <a:ext uri="{FF2B5EF4-FFF2-40B4-BE49-F238E27FC236}">
                  <a16:creationId xmlns:a16="http://schemas.microsoft.com/office/drawing/2014/main" id="{BAFCDDDF-1B71-453A-A2D0-D334ED974AFA}"/>
                </a:ext>
              </a:extLst>
            </p:cNvPr>
            <p:cNvSpPr>
              <a:spLocks noChangeArrowheads="1"/>
            </p:cNvSpPr>
            <p:nvPr/>
          </p:nvSpPr>
          <p:spPr bwMode="auto">
            <a:xfrm>
              <a:off x="288" y="1160"/>
              <a:ext cx="1440" cy="602"/>
            </a:xfrm>
            <a:prstGeom prst="rect">
              <a:avLst/>
            </a:prstGeom>
            <a:noFill/>
            <a:ln w="9525">
              <a:solidFill>
                <a:schemeClr val="tx1"/>
              </a:solidFill>
              <a:miter lim="800000"/>
              <a:headEnd/>
              <a:tailEnd/>
            </a:ln>
            <a:effectLst/>
          </p:spPr>
          <p:txBody>
            <a:bodyPr>
              <a:prstTxWarp prst="textNoShape">
                <a:avLst/>
              </a:prstTxWarp>
              <a:spAutoFit/>
            </a:bodyPr>
            <a:lstStyle/>
            <a:p>
              <a:pPr algn="ctr" eaLnBrk="0" hangingPunct="0"/>
              <a:r>
                <a:rPr lang="en-US" sz="3000" dirty="0">
                  <a:solidFill>
                    <a:srgbClr val="FFFF99"/>
                  </a:solidFill>
                  <a:latin typeface="Trebuchet MS" charset="0"/>
                </a:rPr>
                <a:t>Structured </a:t>
              </a:r>
              <a:r>
                <a:rPr lang="en-US" sz="2600" dirty="0">
                  <a:solidFill>
                    <a:srgbClr val="C2D3E8"/>
                  </a:solidFill>
                  <a:latin typeface="Trebuchet MS" charset="0"/>
                </a:rPr>
                <a:t>(schema-first)</a:t>
              </a:r>
              <a:endParaRPr lang="en-US" sz="3000" dirty="0">
                <a:solidFill>
                  <a:srgbClr val="C2D3E8"/>
                </a:solidFill>
                <a:latin typeface="Trebuchet MS" charset="0"/>
              </a:endParaRPr>
            </a:p>
          </p:txBody>
        </p:sp>
        <p:sp>
          <p:nvSpPr>
            <p:cNvPr id="9" name="Line 5">
              <a:extLst>
                <a:ext uri="{FF2B5EF4-FFF2-40B4-BE49-F238E27FC236}">
                  <a16:creationId xmlns:a16="http://schemas.microsoft.com/office/drawing/2014/main" id="{B2B67231-D050-4EA5-9D21-AEBE02E2C6B2}"/>
                </a:ext>
              </a:extLst>
            </p:cNvPr>
            <p:cNvSpPr>
              <a:spLocks noChangeShapeType="1"/>
            </p:cNvSpPr>
            <p:nvPr/>
          </p:nvSpPr>
          <p:spPr bwMode="auto">
            <a:xfrm>
              <a:off x="1008" y="1784"/>
              <a:ext cx="0" cy="240"/>
            </a:xfrm>
            <a:prstGeom prst="lin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10" name="Line 6">
              <a:extLst>
                <a:ext uri="{FF2B5EF4-FFF2-40B4-BE49-F238E27FC236}">
                  <a16:creationId xmlns:a16="http://schemas.microsoft.com/office/drawing/2014/main" id="{06CF1FEB-07BD-4C1A-96CD-EFA46AFABAC1}"/>
                </a:ext>
              </a:extLst>
            </p:cNvPr>
            <p:cNvSpPr>
              <a:spLocks noChangeShapeType="1"/>
            </p:cNvSpPr>
            <p:nvPr/>
          </p:nvSpPr>
          <p:spPr bwMode="auto">
            <a:xfrm>
              <a:off x="1008" y="2168"/>
              <a:ext cx="0" cy="240"/>
            </a:xfrm>
            <a:prstGeom prst="lin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11" name="Text Box 7">
              <a:extLst>
                <a:ext uri="{FF2B5EF4-FFF2-40B4-BE49-F238E27FC236}">
                  <a16:creationId xmlns:a16="http://schemas.microsoft.com/office/drawing/2014/main" id="{03722E82-8967-466D-8DAB-90225E6D4AE4}"/>
                </a:ext>
              </a:extLst>
            </p:cNvPr>
            <p:cNvSpPr txBox="1">
              <a:spLocks noChangeArrowheads="1"/>
            </p:cNvSpPr>
            <p:nvPr/>
          </p:nvSpPr>
          <p:spPr bwMode="auto">
            <a:xfrm>
              <a:off x="463" y="2408"/>
              <a:ext cx="1090" cy="426"/>
            </a:xfrm>
            <a:prstGeom prst="rect">
              <a:avLst/>
            </a:prstGeom>
            <a:noFill/>
            <a:ln w="9525">
              <a:noFill/>
              <a:miter lim="800000"/>
              <a:headEnd/>
              <a:tailEnd/>
            </a:ln>
            <a:effectLst/>
          </p:spPr>
          <p:txBody>
            <a:bodyPr>
              <a:prstTxWarp prst="textNoShape">
                <a:avLst/>
              </a:prstTxWarp>
              <a:spAutoFit/>
            </a:bodyPr>
            <a:lstStyle/>
            <a:p>
              <a:pPr algn="ctr" eaLnBrk="0" hangingPunct="0">
                <a:lnSpc>
                  <a:spcPct val="80000"/>
                </a:lnSpc>
                <a:spcBef>
                  <a:spcPct val="50000"/>
                </a:spcBef>
              </a:pPr>
              <a:r>
                <a:rPr lang="en-US" sz="2400" dirty="0">
                  <a:solidFill>
                    <a:srgbClr val="FFFF99"/>
                  </a:solidFill>
                  <a:latin typeface="Verdana" charset="0"/>
                </a:rPr>
                <a:t>Relational Database</a:t>
              </a:r>
            </a:p>
          </p:txBody>
        </p:sp>
        <p:sp>
          <p:nvSpPr>
            <p:cNvPr id="12" name="Text Box 8">
              <a:extLst>
                <a:ext uri="{FF2B5EF4-FFF2-40B4-BE49-F238E27FC236}">
                  <a16:creationId xmlns:a16="http://schemas.microsoft.com/office/drawing/2014/main" id="{7D571C64-1D23-429B-BC98-8556E4D46258}"/>
                </a:ext>
              </a:extLst>
            </p:cNvPr>
            <p:cNvSpPr txBox="1">
              <a:spLocks noChangeArrowheads="1"/>
            </p:cNvSpPr>
            <p:nvPr/>
          </p:nvSpPr>
          <p:spPr bwMode="auto">
            <a:xfrm>
              <a:off x="384" y="2840"/>
              <a:ext cx="1248" cy="426"/>
            </a:xfrm>
            <a:prstGeom prst="rect">
              <a:avLst/>
            </a:prstGeom>
            <a:noFill/>
            <a:ln w="9525">
              <a:noFill/>
              <a:miter lim="800000"/>
              <a:headEnd/>
              <a:tailEnd/>
            </a:ln>
            <a:effectLst/>
          </p:spPr>
          <p:txBody>
            <a:bodyPr>
              <a:prstTxWarp prst="textNoShape">
                <a:avLst/>
              </a:prstTxWarp>
              <a:spAutoFit/>
            </a:bodyPr>
            <a:lstStyle/>
            <a:p>
              <a:pPr algn="ctr" eaLnBrk="0" hangingPunct="0">
                <a:lnSpc>
                  <a:spcPct val="80000"/>
                </a:lnSpc>
                <a:spcBef>
                  <a:spcPct val="50000"/>
                </a:spcBef>
              </a:pPr>
              <a:r>
                <a:rPr lang="en-US" sz="2400" dirty="0">
                  <a:solidFill>
                    <a:srgbClr val="FFFF99"/>
                  </a:solidFill>
                  <a:latin typeface="Verdana" charset="0"/>
                </a:rPr>
                <a:t>Formatted Messages</a:t>
              </a:r>
            </a:p>
          </p:txBody>
        </p:sp>
      </p:grpSp>
      <p:grpSp>
        <p:nvGrpSpPr>
          <p:cNvPr id="13" name="Group 9">
            <a:extLst>
              <a:ext uri="{FF2B5EF4-FFF2-40B4-BE49-F238E27FC236}">
                <a16:creationId xmlns:a16="http://schemas.microsoft.com/office/drawing/2014/main" id="{38211C2C-9559-4027-904C-622712FB74CB}"/>
              </a:ext>
            </a:extLst>
          </p:cNvPr>
          <p:cNvGrpSpPr>
            <a:grpSpLocks/>
          </p:cNvGrpSpPr>
          <p:nvPr/>
        </p:nvGrpSpPr>
        <p:grpSpPr bwMode="auto">
          <a:xfrm>
            <a:off x="2998369" y="1760953"/>
            <a:ext cx="3101137" cy="3361328"/>
            <a:chOff x="1872" y="1152"/>
            <a:chExt cx="1872" cy="2223"/>
          </a:xfrm>
        </p:grpSpPr>
        <p:sp>
          <p:nvSpPr>
            <p:cNvPr id="14" name="Line 10">
              <a:extLst>
                <a:ext uri="{FF2B5EF4-FFF2-40B4-BE49-F238E27FC236}">
                  <a16:creationId xmlns:a16="http://schemas.microsoft.com/office/drawing/2014/main" id="{6E6325C7-1F99-4103-9615-0675F32A5949}"/>
                </a:ext>
              </a:extLst>
            </p:cNvPr>
            <p:cNvSpPr>
              <a:spLocks noChangeShapeType="1"/>
            </p:cNvSpPr>
            <p:nvPr/>
          </p:nvSpPr>
          <p:spPr bwMode="auto">
            <a:xfrm>
              <a:off x="2808" y="2120"/>
              <a:ext cx="0" cy="288"/>
            </a:xfrm>
            <a:prstGeom prst="lin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15" name="Rectangle 11">
              <a:extLst>
                <a:ext uri="{FF2B5EF4-FFF2-40B4-BE49-F238E27FC236}">
                  <a16:creationId xmlns:a16="http://schemas.microsoft.com/office/drawing/2014/main" id="{7836663B-1268-4C6E-998D-FEED2B0D7824}"/>
                </a:ext>
              </a:extLst>
            </p:cNvPr>
            <p:cNvSpPr>
              <a:spLocks noChangeArrowheads="1"/>
            </p:cNvSpPr>
            <p:nvPr/>
          </p:nvSpPr>
          <p:spPr bwMode="auto">
            <a:xfrm>
              <a:off x="1872" y="1152"/>
              <a:ext cx="1872" cy="602"/>
            </a:xfrm>
            <a:prstGeom prst="rect">
              <a:avLst/>
            </a:prstGeom>
            <a:noFill/>
            <a:ln w="9525">
              <a:solidFill>
                <a:schemeClr val="tx1"/>
              </a:solidFill>
              <a:miter lim="800000"/>
              <a:headEnd/>
              <a:tailEnd/>
            </a:ln>
            <a:effectLst/>
          </p:spPr>
          <p:txBody>
            <a:bodyPr>
              <a:prstTxWarp prst="textNoShape">
                <a:avLst/>
              </a:prstTxWarp>
              <a:spAutoFit/>
            </a:bodyPr>
            <a:lstStyle/>
            <a:p>
              <a:pPr algn="ctr" eaLnBrk="0" hangingPunct="0"/>
              <a:r>
                <a:rPr lang="en-US" sz="3000" dirty="0">
                  <a:solidFill>
                    <a:srgbClr val="FFFF99"/>
                  </a:solidFill>
                  <a:latin typeface="Trebuchet MS" charset="0"/>
                </a:rPr>
                <a:t>Semi-Structured</a:t>
              </a:r>
              <a:r>
                <a:rPr lang="en-US" sz="3000" dirty="0">
                  <a:latin typeface="Trebuchet MS" charset="0"/>
                </a:rPr>
                <a:t> </a:t>
              </a:r>
              <a:r>
                <a:rPr lang="en-US" sz="2600" dirty="0">
                  <a:solidFill>
                    <a:srgbClr val="C2D3E8"/>
                  </a:solidFill>
                  <a:latin typeface="Trebuchet MS" charset="0"/>
                </a:rPr>
                <a:t>(schema-later)</a:t>
              </a:r>
              <a:endParaRPr lang="en-US" sz="3000" dirty="0">
                <a:solidFill>
                  <a:srgbClr val="C2D3E8"/>
                </a:solidFill>
                <a:latin typeface="Trebuchet MS" charset="0"/>
              </a:endParaRPr>
            </a:p>
          </p:txBody>
        </p:sp>
        <p:sp>
          <p:nvSpPr>
            <p:cNvPr id="16" name="Line 12">
              <a:extLst>
                <a:ext uri="{FF2B5EF4-FFF2-40B4-BE49-F238E27FC236}">
                  <a16:creationId xmlns:a16="http://schemas.microsoft.com/office/drawing/2014/main" id="{3CCC6313-D7D9-4914-B1A4-C004D71A660D}"/>
                </a:ext>
              </a:extLst>
            </p:cNvPr>
            <p:cNvSpPr>
              <a:spLocks noChangeShapeType="1"/>
            </p:cNvSpPr>
            <p:nvPr/>
          </p:nvSpPr>
          <p:spPr bwMode="auto">
            <a:xfrm>
              <a:off x="2808" y="1736"/>
              <a:ext cx="0" cy="288"/>
            </a:xfrm>
            <a:prstGeom prst="lin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17" name="Text Box 13">
              <a:extLst>
                <a:ext uri="{FF2B5EF4-FFF2-40B4-BE49-F238E27FC236}">
                  <a16:creationId xmlns:a16="http://schemas.microsoft.com/office/drawing/2014/main" id="{02BAA494-5223-48B4-B497-8915B1C04D89}"/>
                </a:ext>
              </a:extLst>
            </p:cNvPr>
            <p:cNvSpPr txBox="1">
              <a:spLocks noChangeArrowheads="1"/>
            </p:cNvSpPr>
            <p:nvPr/>
          </p:nvSpPr>
          <p:spPr bwMode="auto">
            <a:xfrm>
              <a:off x="2070" y="2401"/>
              <a:ext cx="1607" cy="574"/>
            </a:xfrm>
            <a:prstGeom prst="rect">
              <a:avLst/>
            </a:prstGeom>
            <a:noFill/>
            <a:ln w="9525">
              <a:noFill/>
              <a:miter lim="800000"/>
              <a:headEnd/>
              <a:tailEnd/>
            </a:ln>
            <a:effectLst/>
          </p:spPr>
          <p:txBody>
            <a:bodyPr wrap="square">
              <a:prstTxWarp prst="textNoShape">
                <a:avLst/>
              </a:prstTxWarp>
              <a:spAutoFit/>
            </a:bodyPr>
            <a:lstStyle/>
            <a:p>
              <a:pPr algn="ctr" eaLnBrk="0" hangingPunct="0">
                <a:lnSpc>
                  <a:spcPct val="80000"/>
                </a:lnSpc>
                <a:spcBef>
                  <a:spcPct val="50000"/>
                </a:spcBef>
              </a:pPr>
              <a:r>
                <a:rPr lang="en-US" sz="2400" dirty="0" err="1">
                  <a:solidFill>
                    <a:srgbClr val="FFFF99"/>
                  </a:solidFill>
                  <a:latin typeface="Verdana" charset="0"/>
                </a:rPr>
                <a:t>DocumentsXML</a:t>
              </a:r>
              <a:endParaRPr lang="en-US" sz="2400" dirty="0">
                <a:solidFill>
                  <a:srgbClr val="FFFF99"/>
                </a:solidFill>
                <a:latin typeface="Verdana" charset="0"/>
              </a:endParaRPr>
            </a:p>
            <a:p>
              <a:pPr algn="ctr" eaLnBrk="0" hangingPunct="0">
                <a:lnSpc>
                  <a:spcPct val="80000"/>
                </a:lnSpc>
                <a:spcBef>
                  <a:spcPct val="50000"/>
                </a:spcBef>
              </a:pPr>
              <a:endParaRPr lang="en-US" sz="2400" dirty="0">
                <a:solidFill>
                  <a:srgbClr val="FFFF99"/>
                </a:solidFill>
                <a:latin typeface="Verdana" charset="0"/>
              </a:endParaRPr>
            </a:p>
          </p:txBody>
        </p:sp>
        <p:sp>
          <p:nvSpPr>
            <p:cNvPr id="18" name="Text Box 14">
              <a:extLst>
                <a:ext uri="{FF2B5EF4-FFF2-40B4-BE49-F238E27FC236}">
                  <a16:creationId xmlns:a16="http://schemas.microsoft.com/office/drawing/2014/main" id="{5DE3AF5B-C57A-452B-9886-04AEE9C7DB1E}"/>
                </a:ext>
              </a:extLst>
            </p:cNvPr>
            <p:cNvSpPr txBox="1">
              <a:spLocks noChangeArrowheads="1"/>
            </p:cNvSpPr>
            <p:nvPr/>
          </p:nvSpPr>
          <p:spPr bwMode="auto">
            <a:xfrm>
              <a:off x="2222" y="2606"/>
              <a:ext cx="1248" cy="769"/>
            </a:xfrm>
            <a:prstGeom prst="rect">
              <a:avLst/>
            </a:prstGeom>
            <a:noFill/>
            <a:ln w="9525">
              <a:noFill/>
              <a:miter lim="800000"/>
              <a:headEnd/>
              <a:tailEnd/>
            </a:ln>
            <a:effectLst/>
          </p:spPr>
          <p:txBody>
            <a:bodyPr>
              <a:prstTxWarp prst="textNoShape">
                <a:avLst/>
              </a:prstTxWarp>
              <a:spAutoFit/>
            </a:bodyPr>
            <a:lstStyle/>
            <a:p>
              <a:pPr algn="ctr" eaLnBrk="0" hangingPunct="0">
                <a:lnSpc>
                  <a:spcPct val="80000"/>
                </a:lnSpc>
                <a:spcBef>
                  <a:spcPct val="50000"/>
                </a:spcBef>
              </a:pPr>
              <a:r>
                <a:rPr lang="en-US" sz="2400" dirty="0">
                  <a:solidFill>
                    <a:srgbClr val="FFFF99"/>
                  </a:solidFill>
                  <a:latin typeface="Verdana" charset="0"/>
                </a:rPr>
                <a:t>Tagged Text/Media</a:t>
              </a:r>
            </a:p>
            <a:p>
              <a:pPr algn="ctr" eaLnBrk="0" hangingPunct="0">
                <a:lnSpc>
                  <a:spcPct val="80000"/>
                </a:lnSpc>
                <a:spcBef>
                  <a:spcPct val="50000"/>
                </a:spcBef>
              </a:pPr>
              <a:r>
                <a:rPr lang="en-US" sz="2400" dirty="0">
                  <a:solidFill>
                    <a:srgbClr val="FFFF99"/>
                  </a:solidFill>
                  <a:latin typeface="Verdana" charset="0"/>
                </a:rPr>
                <a:t>IoT</a:t>
              </a:r>
              <a:r>
                <a:rPr lang="en-US" sz="2400" dirty="0">
                  <a:latin typeface="Verdana" charset="0"/>
                </a:rPr>
                <a:t> </a:t>
              </a:r>
            </a:p>
          </p:txBody>
        </p:sp>
      </p:grpSp>
      <p:grpSp>
        <p:nvGrpSpPr>
          <p:cNvPr id="19" name="Group 15">
            <a:extLst>
              <a:ext uri="{FF2B5EF4-FFF2-40B4-BE49-F238E27FC236}">
                <a16:creationId xmlns:a16="http://schemas.microsoft.com/office/drawing/2014/main" id="{49655F14-DFE2-4C75-9380-91D7BE8367C7}"/>
              </a:ext>
            </a:extLst>
          </p:cNvPr>
          <p:cNvGrpSpPr>
            <a:grpSpLocks/>
          </p:cNvGrpSpPr>
          <p:nvPr/>
        </p:nvGrpSpPr>
        <p:grpSpPr bwMode="auto">
          <a:xfrm>
            <a:off x="6294867" y="1732741"/>
            <a:ext cx="2624039" cy="3220704"/>
            <a:chOff x="3936" y="1152"/>
            <a:chExt cx="1584" cy="2130"/>
          </a:xfrm>
        </p:grpSpPr>
        <p:sp>
          <p:nvSpPr>
            <p:cNvPr id="20" name="Line 16">
              <a:extLst>
                <a:ext uri="{FF2B5EF4-FFF2-40B4-BE49-F238E27FC236}">
                  <a16:creationId xmlns:a16="http://schemas.microsoft.com/office/drawing/2014/main" id="{5A1D9C22-8411-4D98-83BC-FFA186304247}"/>
                </a:ext>
              </a:extLst>
            </p:cNvPr>
            <p:cNvSpPr>
              <a:spLocks noChangeShapeType="1"/>
            </p:cNvSpPr>
            <p:nvPr/>
          </p:nvSpPr>
          <p:spPr bwMode="auto">
            <a:xfrm>
              <a:off x="4752" y="2120"/>
              <a:ext cx="0" cy="288"/>
            </a:xfrm>
            <a:prstGeom prst="lin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21" name="Rectangle 17">
              <a:extLst>
                <a:ext uri="{FF2B5EF4-FFF2-40B4-BE49-F238E27FC236}">
                  <a16:creationId xmlns:a16="http://schemas.microsoft.com/office/drawing/2014/main" id="{974C5B70-5616-495A-B6B3-6DEFBCEF134D}"/>
                </a:ext>
              </a:extLst>
            </p:cNvPr>
            <p:cNvSpPr>
              <a:spLocks noChangeArrowheads="1"/>
            </p:cNvSpPr>
            <p:nvPr/>
          </p:nvSpPr>
          <p:spPr bwMode="auto">
            <a:xfrm>
              <a:off x="3936" y="1152"/>
              <a:ext cx="1584" cy="602"/>
            </a:xfrm>
            <a:prstGeom prst="rect">
              <a:avLst/>
            </a:prstGeom>
            <a:noFill/>
            <a:ln w="9525">
              <a:solidFill>
                <a:schemeClr val="tx1"/>
              </a:solidFill>
              <a:miter lim="800000"/>
              <a:headEnd/>
              <a:tailEnd/>
            </a:ln>
            <a:effectLst/>
          </p:spPr>
          <p:txBody>
            <a:bodyPr>
              <a:prstTxWarp prst="textNoShape">
                <a:avLst/>
              </a:prstTxWarp>
              <a:spAutoFit/>
            </a:bodyPr>
            <a:lstStyle/>
            <a:p>
              <a:pPr algn="ctr" eaLnBrk="0" hangingPunct="0"/>
              <a:r>
                <a:rPr lang="en-US" sz="3000" dirty="0">
                  <a:solidFill>
                    <a:srgbClr val="FFFF99"/>
                  </a:solidFill>
                  <a:latin typeface="Trebuchet MS" charset="0"/>
                </a:rPr>
                <a:t>Unstructured </a:t>
              </a:r>
              <a:r>
                <a:rPr lang="en-US" sz="2600" dirty="0">
                  <a:solidFill>
                    <a:srgbClr val="C2D3E8"/>
                  </a:solidFill>
                  <a:latin typeface="Trebuchet MS" charset="0"/>
                </a:rPr>
                <a:t>(schema-never)</a:t>
              </a:r>
              <a:endParaRPr lang="en-US" sz="3000" dirty="0">
                <a:solidFill>
                  <a:srgbClr val="C2D3E8"/>
                </a:solidFill>
                <a:latin typeface="Trebuchet MS" charset="0"/>
              </a:endParaRPr>
            </a:p>
          </p:txBody>
        </p:sp>
        <p:sp>
          <p:nvSpPr>
            <p:cNvPr id="22" name="Line 18">
              <a:extLst>
                <a:ext uri="{FF2B5EF4-FFF2-40B4-BE49-F238E27FC236}">
                  <a16:creationId xmlns:a16="http://schemas.microsoft.com/office/drawing/2014/main" id="{4D608CCA-6B87-45B8-83F0-4B02CB10AD36}"/>
                </a:ext>
              </a:extLst>
            </p:cNvPr>
            <p:cNvSpPr>
              <a:spLocks noChangeShapeType="1"/>
            </p:cNvSpPr>
            <p:nvPr/>
          </p:nvSpPr>
          <p:spPr bwMode="auto">
            <a:xfrm>
              <a:off x="4752" y="1784"/>
              <a:ext cx="0" cy="240"/>
            </a:xfrm>
            <a:prstGeom prst="lin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23" name="Text Box 19">
              <a:extLst>
                <a:ext uri="{FF2B5EF4-FFF2-40B4-BE49-F238E27FC236}">
                  <a16:creationId xmlns:a16="http://schemas.microsoft.com/office/drawing/2014/main" id="{B7130EF8-D083-4AAA-96E9-865FCB9F6016}"/>
                </a:ext>
              </a:extLst>
            </p:cNvPr>
            <p:cNvSpPr txBox="1">
              <a:spLocks noChangeArrowheads="1"/>
            </p:cNvSpPr>
            <p:nvPr/>
          </p:nvSpPr>
          <p:spPr bwMode="auto">
            <a:xfrm>
              <a:off x="4012" y="2423"/>
              <a:ext cx="1364" cy="574"/>
            </a:xfrm>
            <a:prstGeom prst="rect">
              <a:avLst/>
            </a:prstGeom>
            <a:noFill/>
            <a:ln w="9525">
              <a:noFill/>
              <a:miter lim="800000"/>
              <a:headEnd/>
              <a:tailEnd/>
            </a:ln>
            <a:effectLst/>
          </p:spPr>
          <p:txBody>
            <a:bodyPr wrap="square">
              <a:prstTxWarp prst="textNoShape">
                <a:avLst/>
              </a:prstTxWarp>
              <a:spAutoFit/>
            </a:bodyPr>
            <a:lstStyle/>
            <a:p>
              <a:pPr algn="ctr" eaLnBrk="0" hangingPunct="0">
                <a:lnSpc>
                  <a:spcPct val="80000"/>
                </a:lnSpc>
                <a:spcBef>
                  <a:spcPct val="50000"/>
                </a:spcBef>
              </a:pPr>
              <a:r>
                <a:rPr lang="en-US" sz="2400" dirty="0">
                  <a:solidFill>
                    <a:srgbClr val="FFFF99"/>
                  </a:solidFill>
                  <a:latin typeface="Verdana" charset="0"/>
                </a:rPr>
                <a:t>Plain Text</a:t>
              </a:r>
            </a:p>
            <a:p>
              <a:pPr algn="ctr" eaLnBrk="0" hangingPunct="0">
                <a:lnSpc>
                  <a:spcPct val="80000"/>
                </a:lnSpc>
                <a:spcBef>
                  <a:spcPct val="50000"/>
                </a:spcBef>
              </a:pPr>
              <a:r>
                <a:rPr lang="en-US" sz="2400" dirty="0">
                  <a:solidFill>
                    <a:srgbClr val="FFFF99"/>
                  </a:solidFill>
                  <a:latin typeface="Verdana" charset="0"/>
                </a:rPr>
                <a:t>IoT, Log </a:t>
              </a:r>
              <a:r>
                <a:rPr lang="en-US" altLang="zh-TW" sz="2400" dirty="0">
                  <a:solidFill>
                    <a:srgbClr val="FFFF99"/>
                  </a:solidFill>
                  <a:latin typeface="Verdana" charset="0"/>
                </a:rPr>
                <a:t>File</a:t>
              </a:r>
              <a:endParaRPr lang="en-US" sz="2400" dirty="0">
                <a:solidFill>
                  <a:srgbClr val="FFFF99"/>
                </a:solidFill>
                <a:latin typeface="Verdana" charset="0"/>
              </a:endParaRPr>
            </a:p>
          </p:txBody>
        </p:sp>
        <p:sp>
          <p:nvSpPr>
            <p:cNvPr id="24" name="Text Box 20">
              <a:extLst>
                <a:ext uri="{FF2B5EF4-FFF2-40B4-BE49-F238E27FC236}">
                  <a16:creationId xmlns:a16="http://schemas.microsoft.com/office/drawing/2014/main" id="{E9C0596C-39B8-40FE-A25D-EF70812664EF}"/>
                </a:ext>
              </a:extLst>
            </p:cNvPr>
            <p:cNvSpPr txBox="1">
              <a:spLocks noChangeArrowheads="1"/>
            </p:cNvSpPr>
            <p:nvPr/>
          </p:nvSpPr>
          <p:spPr bwMode="auto">
            <a:xfrm>
              <a:off x="4104" y="3040"/>
              <a:ext cx="1248" cy="242"/>
            </a:xfrm>
            <a:prstGeom prst="rect">
              <a:avLst/>
            </a:prstGeom>
            <a:noFill/>
            <a:ln w="9525">
              <a:noFill/>
              <a:miter lim="800000"/>
              <a:headEnd/>
              <a:tailEnd/>
            </a:ln>
            <a:effectLst/>
          </p:spPr>
          <p:txBody>
            <a:bodyPr>
              <a:prstTxWarp prst="textNoShape">
                <a:avLst/>
              </a:prstTxWarp>
              <a:spAutoFit/>
            </a:bodyPr>
            <a:lstStyle/>
            <a:p>
              <a:pPr algn="ctr" eaLnBrk="0" hangingPunct="0">
                <a:lnSpc>
                  <a:spcPct val="80000"/>
                </a:lnSpc>
                <a:spcBef>
                  <a:spcPct val="50000"/>
                </a:spcBef>
              </a:pPr>
              <a:r>
                <a:rPr lang="en-US" sz="2400" dirty="0">
                  <a:solidFill>
                    <a:srgbClr val="FFFF99"/>
                  </a:solidFill>
                  <a:latin typeface="Verdana" charset="0"/>
                </a:rPr>
                <a:t>Media </a:t>
              </a:r>
            </a:p>
          </p:txBody>
        </p:sp>
      </p:grpSp>
      <p:sp>
        <p:nvSpPr>
          <p:cNvPr id="25" name="Rectangle 21">
            <a:extLst>
              <a:ext uri="{FF2B5EF4-FFF2-40B4-BE49-F238E27FC236}">
                <a16:creationId xmlns:a16="http://schemas.microsoft.com/office/drawing/2014/main" id="{615AC3BB-D765-4DBB-A36B-35F4D6C795CC}"/>
              </a:ext>
            </a:extLst>
          </p:cNvPr>
          <p:cNvSpPr>
            <a:spLocks noChangeArrowheads="1"/>
          </p:cNvSpPr>
          <p:nvPr/>
        </p:nvSpPr>
        <p:spPr bwMode="auto">
          <a:xfrm>
            <a:off x="748621" y="2993182"/>
            <a:ext cx="7713085" cy="217738"/>
          </a:xfrm>
          <a:prstGeom prst="rect">
            <a:avLst/>
          </a:prstGeom>
          <a:gradFill rotWithShape="0">
            <a:gsLst>
              <a:gs pos="0">
                <a:srgbClr val="CC0000"/>
              </a:gs>
              <a:gs pos="100000">
                <a:srgbClr val="FFCC99"/>
              </a:gs>
            </a:gsLst>
            <a:lin ang="0" scaled="1"/>
          </a:gradFill>
          <a:ln w="9525">
            <a:solidFill>
              <a:schemeClr val="tx1"/>
            </a:solidFill>
            <a:miter lim="800000"/>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230929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4FB59E-3DE5-4431-A285-457929E7A53C}"/>
              </a:ext>
            </a:extLst>
          </p:cNvPr>
          <p:cNvSpPr>
            <a:spLocks noGrp="1"/>
          </p:cNvSpPr>
          <p:nvPr>
            <p:ph type="title"/>
          </p:nvPr>
        </p:nvSpPr>
        <p:spPr/>
        <p:txBody>
          <a:bodyPr>
            <a:normAutofit fontScale="90000"/>
          </a:bodyPr>
          <a:lstStyle/>
          <a:p>
            <a:r>
              <a:rPr lang="en-US" altLang="zh-TW" dirty="0"/>
              <a:t>Key Concept: </a:t>
            </a:r>
            <a:br>
              <a:rPr lang="en-US" altLang="zh-TW" dirty="0"/>
            </a:br>
            <a:r>
              <a:rPr lang="en-US" altLang="zh-TW" dirty="0"/>
              <a:t>Structured Data</a:t>
            </a:r>
            <a:endParaRPr lang="zh-TW" altLang="en-US" dirty="0"/>
          </a:p>
        </p:txBody>
      </p:sp>
      <p:sp>
        <p:nvSpPr>
          <p:cNvPr id="3" name="內容版面配置區 2">
            <a:extLst>
              <a:ext uri="{FF2B5EF4-FFF2-40B4-BE49-F238E27FC236}">
                <a16:creationId xmlns:a16="http://schemas.microsoft.com/office/drawing/2014/main" id="{93986996-4D16-45D5-BAB4-8414480F59D2}"/>
              </a:ext>
            </a:extLst>
          </p:cNvPr>
          <p:cNvSpPr>
            <a:spLocks noGrp="1"/>
          </p:cNvSpPr>
          <p:nvPr>
            <p:ph idx="1"/>
          </p:nvPr>
        </p:nvSpPr>
        <p:spPr/>
        <p:txBody>
          <a:bodyPr/>
          <a:lstStyle/>
          <a:p>
            <a:r>
              <a:rPr lang="en-US" altLang="zh-TW" dirty="0"/>
              <a:t>A data model  is a collection of concepts for describing data.</a:t>
            </a:r>
          </a:p>
          <a:p>
            <a:pPr marL="0" indent="0">
              <a:buNone/>
            </a:pPr>
            <a:endParaRPr lang="en-US" altLang="zh-TW" dirty="0"/>
          </a:p>
          <a:p>
            <a:r>
              <a:rPr lang="en-US" altLang="zh-TW" dirty="0"/>
              <a:t>A schema is a description of a particular collection of data, using a given data model.</a:t>
            </a:r>
          </a:p>
          <a:p>
            <a:endParaRPr lang="zh-TW" altLang="en-US" dirty="0"/>
          </a:p>
        </p:txBody>
      </p:sp>
    </p:spTree>
    <p:extLst>
      <p:ext uri="{BB962C8B-B14F-4D97-AF65-F5344CB8AC3E}">
        <p14:creationId xmlns:p14="http://schemas.microsoft.com/office/powerpoint/2010/main" val="2233560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D147C-177D-45C8-A959-AC7DFD243624}"/>
              </a:ext>
            </a:extLst>
          </p:cNvPr>
          <p:cNvSpPr>
            <a:spLocks noGrp="1"/>
          </p:cNvSpPr>
          <p:nvPr>
            <p:ph type="title"/>
          </p:nvPr>
        </p:nvSpPr>
        <p:spPr>
          <a:xfrm>
            <a:off x="3888889" y="224337"/>
            <a:ext cx="4842156" cy="763526"/>
          </a:xfrm>
        </p:spPr>
        <p:txBody>
          <a:bodyPr>
            <a:noAutofit/>
          </a:bodyPr>
          <a:lstStyle/>
          <a:p>
            <a:pPr algn="l"/>
            <a:r>
              <a:rPr lang="en-US" altLang="zh-TW" sz="2800" dirty="0"/>
              <a:t>9 Top Programming Languages for Data Science</a:t>
            </a:r>
            <a:br>
              <a:rPr lang="en-US" altLang="zh-TW" sz="2800" dirty="0"/>
            </a:br>
            <a:r>
              <a:rPr lang="en-US" altLang="zh-TW" sz="2800" dirty="0"/>
              <a:t>May 24, 2021 / edX team</a:t>
            </a:r>
            <a:endParaRPr lang="zh-TW" altLang="en-US" sz="2800" dirty="0"/>
          </a:p>
        </p:txBody>
      </p:sp>
      <p:sp>
        <p:nvSpPr>
          <p:cNvPr id="3" name="內容版面配置區 2">
            <a:extLst>
              <a:ext uri="{FF2B5EF4-FFF2-40B4-BE49-F238E27FC236}">
                <a16:creationId xmlns:a16="http://schemas.microsoft.com/office/drawing/2014/main" id="{7990E30A-A721-4EEB-836F-38EB0F409E33}"/>
              </a:ext>
            </a:extLst>
          </p:cNvPr>
          <p:cNvSpPr>
            <a:spLocks noGrp="1"/>
          </p:cNvSpPr>
          <p:nvPr>
            <p:ph idx="1"/>
          </p:nvPr>
        </p:nvSpPr>
        <p:spPr>
          <a:xfrm>
            <a:off x="586037" y="1414803"/>
            <a:ext cx="8145008" cy="3673564"/>
          </a:xfrm>
        </p:spPr>
        <p:txBody>
          <a:bodyPr>
            <a:normAutofit fontScale="62500" lnSpcReduction="20000"/>
          </a:bodyPr>
          <a:lstStyle/>
          <a:p>
            <a:pPr marL="514350" indent="-514350">
              <a:buFont typeface="+mj-lt"/>
              <a:buAutoNum type="arabicPeriod"/>
            </a:pPr>
            <a:r>
              <a:rPr lang="en-US" altLang="zh-TW" dirty="0"/>
              <a:t>Python</a:t>
            </a:r>
          </a:p>
          <a:p>
            <a:pPr marL="514350" indent="-514350">
              <a:buFont typeface="+mj-lt"/>
              <a:buAutoNum type="arabicPeriod"/>
            </a:pPr>
            <a:r>
              <a:rPr lang="en-US" altLang="zh-TW" dirty="0"/>
              <a:t>R</a:t>
            </a:r>
          </a:p>
          <a:p>
            <a:pPr marL="514350" indent="-514350">
              <a:buFont typeface="+mj-lt"/>
              <a:buAutoNum type="arabicPeriod"/>
            </a:pPr>
            <a:r>
              <a:rPr lang="en-US" altLang="zh-TW" dirty="0"/>
              <a:t>SQL</a:t>
            </a:r>
          </a:p>
          <a:p>
            <a:pPr marL="514350" indent="-514350">
              <a:buFont typeface="+mj-lt"/>
              <a:buAutoNum type="arabicPeriod"/>
            </a:pPr>
            <a:r>
              <a:rPr lang="en-US" altLang="zh-TW" dirty="0"/>
              <a:t>Scala</a:t>
            </a:r>
          </a:p>
          <a:p>
            <a:pPr marL="514350" indent="-514350">
              <a:buFont typeface="+mj-lt"/>
              <a:buAutoNum type="arabicPeriod"/>
            </a:pPr>
            <a:r>
              <a:rPr lang="en-US" altLang="zh-TW" dirty="0"/>
              <a:t>Julia</a:t>
            </a:r>
          </a:p>
          <a:p>
            <a:pPr marL="514350" indent="-514350">
              <a:buFont typeface="+mj-lt"/>
              <a:buAutoNum type="arabicPeriod"/>
            </a:pPr>
            <a:r>
              <a:rPr lang="en-US" altLang="zh-TW" dirty="0" err="1"/>
              <a:t>Javascript</a:t>
            </a:r>
            <a:endParaRPr lang="en-US" altLang="zh-TW" dirty="0"/>
          </a:p>
          <a:p>
            <a:pPr marL="514350" indent="-514350">
              <a:buFont typeface="+mj-lt"/>
              <a:buAutoNum type="arabicPeriod"/>
            </a:pPr>
            <a:r>
              <a:rPr lang="en-US" altLang="zh-TW" dirty="0"/>
              <a:t>Java</a:t>
            </a:r>
          </a:p>
          <a:p>
            <a:pPr marL="514350" indent="-514350">
              <a:buFont typeface="+mj-lt"/>
              <a:buAutoNum type="arabicPeriod"/>
            </a:pPr>
            <a:r>
              <a:rPr lang="en-US" altLang="zh-TW" dirty="0"/>
              <a:t>C/C++</a:t>
            </a:r>
          </a:p>
          <a:p>
            <a:pPr marL="514350" indent="-514350">
              <a:buFont typeface="+mj-lt"/>
              <a:buAutoNum type="arabicPeriod"/>
            </a:pPr>
            <a:r>
              <a:rPr lang="en-US" altLang="zh-TW" dirty="0"/>
              <a:t>MATLAB</a:t>
            </a:r>
          </a:p>
          <a:p>
            <a:pPr marL="514350" indent="-514350">
              <a:buFont typeface="+mj-lt"/>
              <a:buAutoNum type="arabicPeriod"/>
            </a:pPr>
            <a:r>
              <a:rPr lang="en-US" altLang="zh-TW" dirty="0"/>
              <a:t>Bonus: Excel</a:t>
            </a:r>
          </a:p>
          <a:p>
            <a:pPr marL="0" indent="0">
              <a:buNone/>
            </a:pPr>
            <a:endParaRPr lang="en-US" altLang="zh-TW" dirty="0"/>
          </a:p>
          <a:p>
            <a:pPr marL="0" indent="0">
              <a:buNone/>
            </a:pPr>
            <a:r>
              <a:rPr lang="en-US" altLang="zh-TW" dirty="0"/>
              <a:t>edX is an American massive open online course (MOOC) provider created by Harvard and MIT.</a:t>
            </a:r>
          </a:p>
        </p:txBody>
      </p:sp>
    </p:spTree>
    <p:extLst>
      <p:ext uri="{BB962C8B-B14F-4D97-AF65-F5344CB8AC3E}">
        <p14:creationId xmlns:p14="http://schemas.microsoft.com/office/powerpoint/2010/main" val="555791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B8DC5-C031-43AB-B318-D5AB1E15D2AE}"/>
              </a:ext>
            </a:extLst>
          </p:cNvPr>
          <p:cNvSpPr>
            <a:spLocks noGrp="1"/>
          </p:cNvSpPr>
          <p:nvPr>
            <p:ph type="title"/>
          </p:nvPr>
        </p:nvSpPr>
        <p:spPr>
          <a:xfrm>
            <a:off x="3813584" y="224337"/>
            <a:ext cx="5330415" cy="763526"/>
          </a:xfrm>
        </p:spPr>
        <p:txBody>
          <a:bodyPr>
            <a:noAutofit/>
          </a:bodyPr>
          <a:lstStyle/>
          <a:p>
            <a:pPr algn="l"/>
            <a:r>
              <a:rPr lang="en-US" altLang="zh-TW" sz="2800" dirty="0"/>
              <a:t>Technology Skills in 15000 Data Scientist Job Post Listings</a:t>
            </a:r>
            <a:endParaRPr lang="zh-TW" altLang="en-US" sz="2800" dirty="0"/>
          </a:p>
        </p:txBody>
      </p:sp>
      <p:sp>
        <p:nvSpPr>
          <p:cNvPr id="5" name="矩形 4">
            <a:extLst>
              <a:ext uri="{FF2B5EF4-FFF2-40B4-BE49-F238E27FC236}">
                <a16:creationId xmlns:a16="http://schemas.microsoft.com/office/drawing/2014/main" id="{1F328824-A73E-49D1-836C-0531B7093CB5}"/>
              </a:ext>
            </a:extLst>
          </p:cNvPr>
          <p:cNvSpPr/>
          <p:nvPr/>
        </p:nvSpPr>
        <p:spPr>
          <a:xfrm>
            <a:off x="210987" y="4804946"/>
            <a:ext cx="8477026"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600" dirty="0"/>
              <a:t>https://www.kdnuggets.com/2021/04/most-demand-skills-data-scientists.html</a:t>
            </a:r>
            <a:endParaRPr lang="zh-TW" altLang="en-US" sz="1600" dirty="0"/>
          </a:p>
        </p:txBody>
      </p:sp>
      <p:pic>
        <p:nvPicPr>
          <p:cNvPr id="8" name="內容版面配置區 7">
            <a:extLst>
              <a:ext uri="{FF2B5EF4-FFF2-40B4-BE49-F238E27FC236}">
                <a16:creationId xmlns:a16="http://schemas.microsoft.com/office/drawing/2014/main" id="{69A05ACD-DD05-4DB9-BDB5-E59863771031}"/>
              </a:ext>
            </a:extLst>
          </p:cNvPr>
          <p:cNvPicPr>
            <a:picLocks noGrp="1" noChangeAspect="1"/>
          </p:cNvPicPr>
          <p:nvPr>
            <p:ph idx="1"/>
          </p:nvPr>
        </p:nvPicPr>
        <p:blipFill>
          <a:blip r:embed="rId2"/>
          <a:stretch>
            <a:fillRect/>
          </a:stretch>
        </p:blipFill>
        <p:spPr>
          <a:xfrm>
            <a:off x="645614" y="1312863"/>
            <a:ext cx="7881347" cy="3465512"/>
          </a:xfrm>
          <a:prstGeom prst="rect">
            <a:avLst/>
          </a:prstGeom>
        </p:spPr>
      </p:pic>
    </p:spTree>
    <p:extLst>
      <p:ext uri="{BB962C8B-B14F-4D97-AF65-F5344CB8AC3E}">
        <p14:creationId xmlns:p14="http://schemas.microsoft.com/office/powerpoint/2010/main" val="1515432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9DEEB-5307-41B1-81A3-AD6DFBFACA8D}"/>
              </a:ext>
            </a:extLst>
          </p:cNvPr>
          <p:cNvSpPr>
            <a:spLocks noGrp="1"/>
          </p:cNvSpPr>
          <p:nvPr>
            <p:ph type="title"/>
          </p:nvPr>
        </p:nvSpPr>
        <p:spPr>
          <a:xfrm>
            <a:off x="3856615" y="224337"/>
            <a:ext cx="4874429" cy="763526"/>
          </a:xfrm>
        </p:spPr>
        <p:txBody>
          <a:bodyPr>
            <a:normAutofit fontScale="90000"/>
          </a:bodyPr>
          <a:lstStyle/>
          <a:p>
            <a:pPr algn="l"/>
            <a:r>
              <a:rPr lang="en-US" altLang="zh-TW" dirty="0"/>
              <a:t>Python vs. R: Packages in Machine Learning</a:t>
            </a:r>
            <a:endParaRPr lang="zh-TW" altLang="en-US" dirty="0"/>
          </a:p>
        </p:txBody>
      </p:sp>
      <p:pic>
        <p:nvPicPr>
          <p:cNvPr id="4" name="內容版面配置區 3">
            <a:extLst>
              <a:ext uri="{FF2B5EF4-FFF2-40B4-BE49-F238E27FC236}">
                <a16:creationId xmlns:a16="http://schemas.microsoft.com/office/drawing/2014/main" id="{7B6EF126-17AD-449D-85FA-8F939C80225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34179" y="1312862"/>
            <a:ext cx="4989660" cy="3863983"/>
          </a:xfrm>
          <a:prstGeom prst="rect">
            <a:avLst/>
          </a:prstGeom>
        </p:spPr>
      </p:pic>
    </p:spTree>
    <p:extLst>
      <p:ext uri="{BB962C8B-B14F-4D97-AF65-F5344CB8AC3E}">
        <p14:creationId xmlns:p14="http://schemas.microsoft.com/office/powerpoint/2010/main" val="359929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3926" y="91430"/>
            <a:ext cx="5342860" cy="763526"/>
          </a:xfrm>
        </p:spPr>
        <p:txBody>
          <a:bodyPr anchor="t">
            <a:normAutofit fontScale="90000"/>
          </a:bodyPr>
          <a:lstStyle/>
          <a:p>
            <a:pPr algn="l"/>
            <a:r>
              <a:rPr lang="en-US" dirty="0">
                <a:latin typeface="Times New Roman" panose="02020603050405020304" pitchFamily="18" charset="0"/>
                <a:cs typeface="Times New Roman" panose="02020603050405020304" pitchFamily="18" charset="0"/>
              </a:rPr>
              <a:t>Data Source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Biological Sciences: Brain </a:t>
            </a:r>
            <a:r>
              <a:rPr lang="zh-TW" altLang="en-US" dirty="0">
                <a:latin typeface="Times New Roman" panose="02020603050405020304" pitchFamily="18" charset="0"/>
                <a:ea typeface="Times New Roman Uni" panose="02020603050405020304" pitchFamily="18" charset="-120"/>
                <a:cs typeface="Times New Roman" panose="02020603050405020304" pitchFamily="18" charset="0"/>
              </a:rPr>
              <a:t>　</a:t>
            </a:r>
            <a:r>
              <a:rPr lang="zh-TW" altLang="en-US" dirty="0">
                <a:latin typeface="Times New Roman" panose="02020603050405020304" pitchFamily="18" charset="0"/>
                <a:ea typeface="Times New Roman Uni" panose="02020603050405020304" pitchFamily="18" charset="-120"/>
              </a:rPr>
              <a:t>　　　</a:t>
            </a:r>
            <a:r>
              <a:rPr lang="zh-TW" altLang="en-US" dirty="0"/>
              <a:t>　　　　　　　</a:t>
            </a:r>
            <a:r>
              <a:rPr lang="zh-TW" altLang="en-US" dirty="0">
                <a:latin typeface="+mn-lt"/>
              </a:rPr>
              <a:t>　　　　　</a:t>
            </a:r>
            <a:endParaRPr lang="en-US" dirty="0">
              <a:latin typeface="+mn-lt"/>
            </a:endParaRPr>
          </a:p>
        </p:txBody>
      </p:sp>
      <p:sp>
        <p:nvSpPr>
          <p:cNvPr id="3" name="Content Placeholder 2"/>
          <p:cNvSpPr>
            <a:spLocks noGrp="1"/>
          </p:cNvSpPr>
          <p:nvPr>
            <p:ph idx="1"/>
          </p:nvPr>
        </p:nvSpPr>
        <p:spPr>
          <a:xfrm>
            <a:off x="463714" y="1440712"/>
            <a:ext cx="8246070" cy="3417038"/>
          </a:xfrm>
        </p:spPr>
        <p:txBody>
          <a:bodyPr>
            <a:normAutofit/>
          </a:bodyPr>
          <a:lstStyle/>
          <a:p>
            <a:r>
              <a:rPr lang="en-US" sz="2000" dirty="0">
                <a:latin typeface="+mj-lt"/>
              </a:rPr>
              <a:t>Schematic illustration of a brain response to a cognitive task and several slices of its associated fMRI measurements</a:t>
            </a:r>
          </a:p>
          <a:p>
            <a:pPr lvl="1"/>
            <a:endParaRPr lang="en-US" dirty="0"/>
          </a:p>
          <a:p>
            <a:endParaRPr lang="en-US" dirty="0"/>
          </a:p>
          <a:p>
            <a:endParaRPr lang="en-US" dirty="0"/>
          </a:p>
        </p:txBody>
      </p:sp>
      <p:pic>
        <p:nvPicPr>
          <p:cNvPr id="5" name="圖片 4">
            <a:extLst>
              <a:ext uri="{FF2B5EF4-FFF2-40B4-BE49-F238E27FC236}">
                <a16:creationId xmlns:a16="http://schemas.microsoft.com/office/drawing/2014/main" id="{C2E59C5A-B2E5-44AF-892C-8499DD408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16" y="2193789"/>
            <a:ext cx="3626424" cy="2663961"/>
          </a:xfrm>
          <a:prstGeom prst="rect">
            <a:avLst/>
          </a:prstGeom>
        </p:spPr>
      </p:pic>
      <p:pic>
        <p:nvPicPr>
          <p:cNvPr id="11" name="圖片 10">
            <a:extLst>
              <a:ext uri="{FF2B5EF4-FFF2-40B4-BE49-F238E27FC236}">
                <a16:creationId xmlns:a16="http://schemas.microsoft.com/office/drawing/2014/main" id="{D57ECCE9-6565-40C2-9A20-D9E5F630C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124" y="2193789"/>
            <a:ext cx="3921695" cy="2567972"/>
          </a:xfrm>
          <a:prstGeom prst="rect">
            <a:avLst/>
          </a:prstGeom>
        </p:spPr>
      </p:pic>
    </p:spTree>
    <p:extLst>
      <p:ext uri="{BB962C8B-B14F-4D97-AF65-F5344CB8AC3E}">
        <p14:creationId xmlns:p14="http://schemas.microsoft.com/office/powerpoint/2010/main" val="798211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E4106F-DCD4-4198-A347-FC10E8855F98}"/>
              </a:ext>
            </a:extLst>
          </p:cNvPr>
          <p:cNvSpPr>
            <a:spLocks noGrp="1"/>
          </p:cNvSpPr>
          <p:nvPr>
            <p:ph type="title"/>
          </p:nvPr>
        </p:nvSpPr>
        <p:spPr/>
        <p:txBody>
          <a:bodyPr/>
          <a:lstStyle/>
          <a:p>
            <a:r>
              <a:rPr lang="en-US" altLang="zh-TW" dirty="0"/>
              <a:t>Python Data Types</a:t>
            </a:r>
            <a:endParaRPr lang="zh-TW" altLang="en-US" dirty="0"/>
          </a:p>
        </p:txBody>
      </p:sp>
      <p:pic>
        <p:nvPicPr>
          <p:cNvPr id="5" name="內容版面配置區 4">
            <a:extLst>
              <a:ext uri="{FF2B5EF4-FFF2-40B4-BE49-F238E27FC236}">
                <a16:creationId xmlns:a16="http://schemas.microsoft.com/office/drawing/2014/main" id="{A0BD1F89-3D87-4D25-AFE2-43C34FCD4B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6626" y="1312863"/>
            <a:ext cx="4499322" cy="3465512"/>
          </a:xfrm>
        </p:spPr>
      </p:pic>
    </p:spTree>
    <p:extLst>
      <p:ext uri="{BB962C8B-B14F-4D97-AF65-F5344CB8AC3E}">
        <p14:creationId xmlns:p14="http://schemas.microsoft.com/office/powerpoint/2010/main" val="2346455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707F1E-C9BD-4502-81B1-B37244640ABA}"/>
              </a:ext>
            </a:extLst>
          </p:cNvPr>
          <p:cNvSpPr>
            <a:spLocks noGrp="1"/>
          </p:cNvSpPr>
          <p:nvPr>
            <p:ph type="title"/>
          </p:nvPr>
        </p:nvSpPr>
        <p:spPr/>
        <p:txBody>
          <a:bodyPr/>
          <a:lstStyle/>
          <a:p>
            <a:r>
              <a:rPr lang="en-US" altLang="zh-TW" dirty="0"/>
              <a:t>Python Data Types</a:t>
            </a:r>
            <a:endParaRPr lang="zh-TW" altLang="en-US" dirty="0"/>
          </a:p>
        </p:txBody>
      </p:sp>
      <p:pic>
        <p:nvPicPr>
          <p:cNvPr id="10" name="圖片 9">
            <a:extLst>
              <a:ext uri="{FF2B5EF4-FFF2-40B4-BE49-F238E27FC236}">
                <a16:creationId xmlns:a16="http://schemas.microsoft.com/office/drawing/2014/main" id="{3B1D6E2B-4921-49FA-8C16-1F560000B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333" y="1754524"/>
            <a:ext cx="3814479" cy="3016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圖片 11">
            <a:extLst>
              <a:ext uri="{FF2B5EF4-FFF2-40B4-BE49-F238E27FC236}">
                <a16:creationId xmlns:a16="http://schemas.microsoft.com/office/drawing/2014/main" id="{B61AF085-CFB0-4A16-B360-E649E0A59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74" y="1754524"/>
            <a:ext cx="3950393" cy="3016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9678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619CAF-4D7D-4997-928B-3BF248488661}"/>
              </a:ext>
            </a:extLst>
          </p:cNvPr>
          <p:cNvSpPr>
            <a:spLocks noGrp="1"/>
          </p:cNvSpPr>
          <p:nvPr>
            <p:ph type="title"/>
          </p:nvPr>
        </p:nvSpPr>
        <p:spPr/>
        <p:txBody>
          <a:bodyPr/>
          <a:lstStyle/>
          <a:p>
            <a:r>
              <a:rPr lang="en-US" altLang="zh-TW" dirty="0"/>
              <a:t>R Data Types</a:t>
            </a:r>
            <a:endParaRPr lang="zh-TW" altLang="en-US" dirty="0"/>
          </a:p>
        </p:txBody>
      </p:sp>
      <p:pic>
        <p:nvPicPr>
          <p:cNvPr id="5" name="內容版面配置區 4">
            <a:extLst>
              <a:ext uri="{FF2B5EF4-FFF2-40B4-BE49-F238E27FC236}">
                <a16:creationId xmlns:a16="http://schemas.microsoft.com/office/drawing/2014/main" id="{F1DC2974-B8DA-4758-82B6-0542C216BE6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0166" y="1312862"/>
            <a:ext cx="4838512" cy="3738851"/>
          </a:xfrm>
        </p:spPr>
      </p:pic>
    </p:spTree>
    <p:extLst>
      <p:ext uri="{BB962C8B-B14F-4D97-AF65-F5344CB8AC3E}">
        <p14:creationId xmlns:p14="http://schemas.microsoft.com/office/powerpoint/2010/main" val="1277070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79D744-F813-483D-B23E-4139C029ACA8}"/>
              </a:ext>
            </a:extLst>
          </p:cNvPr>
          <p:cNvSpPr>
            <a:spLocks noGrp="1"/>
          </p:cNvSpPr>
          <p:nvPr>
            <p:ph type="title"/>
          </p:nvPr>
        </p:nvSpPr>
        <p:spPr/>
        <p:txBody>
          <a:bodyPr/>
          <a:lstStyle/>
          <a:p>
            <a:r>
              <a:rPr lang="en-US" altLang="zh-TW" dirty="0"/>
              <a:t>R Data Types</a:t>
            </a:r>
            <a:endParaRPr lang="zh-TW" altLang="en-US" dirty="0"/>
          </a:p>
        </p:txBody>
      </p:sp>
      <p:pic>
        <p:nvPicPr>
          <p:cNvPr id="5" name="內容版面配置區 4">
            <a:extLst>
              <a:ext uri="{FF2B5EF4-FFF2-40B4-BE49-F238E27FC236}">
                <a16:creationId xmlns:a16="http://schemas.microsoft.com/office/drawing/2014/main" id="{A4EAAAD9-D9C8-4B17-86C1-2B1D622E96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7110" y="1556965"/>
            <a:ext cx="4677101" cy="2832155"/>
          </a:xfrm>
        </p:spPr>
      </p:pic>
    </p:spTree>
    <p:extLst>
      <p:ext uri="{BB962C8B-B14F-4D97-AF65-F5344CB8AC3E}">
        <p14:creationId xmlns:p14="http://schemas.microsoft.com/office/powerpoint/2010/main" val="4073793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CC1EDF-AEDF-4665-98F1-8BCB24BAE063}"/>
              </a:ext>
            </a:extLst>
          </p:cNvPr>
          <p:cNvSpPr>
            <a:spLocks noGrp="1"/>
          </p:cNvSpPr>
          <p:nvPr>
            <p:ph type="title"/>
          </p:nvPr>
        </p:nvSpPr>
        <p:spPr/>
        <p:txBody>
          <a:bodyPr>
            <a:normAutofit fontScale="90000"/>
          </a:bodyPr>
          <a:lstStyle/>
          <a:p>
            <a:r>
              <a:rPr lang="en-US" altLang="zh-TW" dirty="0"/>
              <a:t>Data Storage</a:t>
            </a:r>
            <a:br>
              <a:rPr lang="en-US" altLang="zh-TW" dirty="0"/>
            </a:br>
            <a:r>
              <a:rPr lang="en-US" altLang="zh-TW" dirty="0"/>
              <a:t>extract, transform, and load    </a:t>
            </a:r>
            <a:endParaRPr lang="zh-TW" altLang="en-US" dirty="0"/>
          </a:p>
        </p:txBody>
      </p:sp>
      <p:pic>
        <p:nvPicPr>
          <p:cNvPr id="4" name="Picture 1">
            <a:extLst>
              <a:ext uri="{FF2B5EF4-FFF2-40B4-BE49-F238E27FC236}">
                <a16:creationId xmlns:a16="http://schemas.microsoft.com/office/drawing/2014/main" id="{FA9B5DC5-4EBA-42DF-89AE-661D01D133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0808" y="1312863"/>
            <a:ext cx="4290958"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5644263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0550E6-7DBA-4CCE-B7F3-BCA965A24EE3}"/>
              </a:ext>
            </a:extLst>
          </p:cNvPr>
          <p:cNvSpPr>
            <a:spLocks noGrp="1"/>
          </p:cNvSpPr>
          <p:nvPr>
            <p:ph type="title"/>
          </p:nvPr>
        </p:nvSpPr>
        <p:spPr/>
        <p:txBody>
          <a:bodyPr/>
          <a:lstStyle/>
          <a:p>
            <a:r>
              <a:rPr lang="en-US" altLang="zh-TW" dirty="0"/>
              <a:t>Data Storage</a:t>
            </a:r>
            <a:endParaRPr lang="zh-TW" altLang="en-US" dirty="0"/>
          </a:p>
        </p:txBody>
      </p:sp>
      <p:sp>
        <p:nvSpPr>
          <p:cNvPr id="3" name="內容版面配置區 2">
            <a:extLst>
              <a:ext uri="{FF2B5EF4-FFF2-40B4-BE49-F238E27FC236}">
                <a16:creationId xmlns:a16="http://schemas.microsoft.com/office/drawing/2014/main" id="{6F0C5DDE-0EFB-4D55-A1AA-7DA2A1B473EF}"/>
              </a:ext>
            </a:extLst>
          </p:cNvPr>
          <p:cNvSpPr>
            <a:spLocks noGrp="1"/>
          </p:cNvSpPr>
          <p:nvPr>
            <p:ph idx="1"/>
          </p:nvPr>
        </p:nvSpPr>
        <p:spPr/>
        <p:txBody>
          <a:bodyPr>
            <a:normAutofit fontScale="77500" lnSpcReduction="20000"/>
          </a:bodyPr>
          <a:lstStyle/>
          <a:p>
            <a:r>
              <a:rPr lang="en-US" altLang="zh-TW" dirty="0"/>
              <a:t>ETL</a:t>
            </a:r>
          </a:p>
          <a:p>
            <a:pPr lvl="1"/>
            <a:r>
              <a:rPr lang="en-US" altLang="zh-TW" dirty="0"/>
              <a:t>We need to </a:t>
            </a:r>
            <a:r>
              <a:rPr lang="en-US" altLang="zh-TW" b="1" dirty="0"/>
              <a:t>extract </a:t>
            </a:r>
            <a:r>
              <a:rPr lang="en-US" altLang="zh-TW" dirty="0"/>
              <a:t>data from the </a:t>
            </a:r>
            <a:r>
              <a:rPr lang="en-US" altLang="zh-TW" b="1" dirty="0"/>
              <a:t>source(s)</a:t>
            </a:r>
            <a:endParaRPr lang="en-US" altLang="zh-TW" dirty="0"/>
          </a:p>
          <a:p>
            <a:pPr lvl="1"/>
            <a:r>
              <a:rPr lang="en-US" altLang="zh-TW" dirty="0"/>
              <a:t>We need to </a:t>
            </a:r>
            <a:r>
              <a:rPr lang="en-US" altLang="zh-TW" b="1" dirty="0"/>
              <a:t>transform </a:t>
            </a:r>
            <a:r>
              <a:rPr lang="en-US" altLang="zh-TW" dirty="0"/>
              <a:t>data at the source, sink, or in a </a:t>
            </a:r>
            <a:r>
              <a:rPr lang="en-US" altLang="zh-TW" b="1" dirty="0"/>
              <a:t>staging area</a:t>
            </a:r>
          </a:p>
          <a:p>
            <a:pPr lvl="1"/>
            <a:r>
              <a:rPr lang="en-US" altLang="zh-TW" b="1" dirty="0">
                <a:ea typeface="Heiti SC Medium" charset="0"/>
                <a:cs typeface="Heiti SC Medium" charset="0"/>
              </a:rPr>
              <a:t>We need to load data into the sink</a:t>
            </a:r>
          </a:p>
          <a:p>
            <a:pPr lvl="1"/>
            <a:endParaRPr lang="en-US" altLang="zh-TW" b="1" dirty="0">
              <a:ea typeface="Heiti SC Medium" charset="0"/>
              <a:cs typeface="Heiti SC Medium" charset="0"/>
            </a:endParaRPr>
          </a:p>
          <a:p>
            <a:pPr lvl="1"/>
            <a:endParaRPr lang="en-US" altLang="zh-TW" b="1" dirty="0">
              <a:ea typeface="Heiti SC Medium" charset="0"/>
              <a:cs typeface="Heiti SC Medium" charset="0"/>
            </a:endParaRPr>
          </a:p>
          <a:p>
            <a:pPr lvl="1"/>
            <a:r>
              <a:rPr lang="en-US" altLang="zh-TW" dirty="0"/>
              <a:t>Sources: file, database, event log, web site, HDFS…</a:t>
            </a:r>
          </a:p>
          <a:p>
            <a:pPr lvl="1"/>
            <a:r>
              <a:rPr lang="en-US" altLang="zh-TW" dirty="0"/>
              <a:t>Sinks: Python, R, SQLite, RDBMS, NoSQL store, files, HDFS…</a:t>
            </a:r>
          </a:p>
          <a:p>
            <a:endParaRPr lang="zh-TW" altLang="en-US" dirty="0"/>
          </a:p>
        </p:txBody>
      </p:sp>
    </p:spTree>
    <p:extLst>
      <p:ext uri="{BB962C8B-B14F-4D97-AF65-F5344CB8AC3E}">
        <p14:creationId xmlns:p14="http://schemas.microsoft.com/office/powerpoint/2010/main" val="4095523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50A797-4410-4289-AA6F-BE94964EA243}"/>
              </a:ext>
            </a:extLst>
          </p:cNvPr>
          <p:cNvSpPr>
            <a:spLocks noGrp="1"/>
          </p:cNvSpPr>
          <p:nvPr>
            <p:ph type="title"/>
          </p:nvPr>
        </p:nvSpPr>
        <p:spPr/>
        <p:txBody>
          <a:bodyPr/>
          <a:lstStyle/>
          <a:p>
            <a:r>
              <a:rPr lang="en-US" altLang="zh-TW" dirty="0"/>
              <a:t>Data Storage</a:t>
            </a:r>
            <a:endParaRPr lang="zh-TW" altLang="en-US" dirty="0"/>
          </a:p>
        </p:txBody>
      </p:sp>
      <p:sp>
        <p:nvSpPr>
          <p:cNvPr id="3" name="內容版面配置區 2">
            <a:extLst>
              <a:ext uri="{FF2B5EF4-FFF2-40B4-BE49-F238E27FC236}">
                <a16:creationId xmlns:a16="http://schemas.microsoft.com/office/drawing/2014/main" id="{29F5355F-0CD8-4AF2-9A1D-C6685E6127D9}"/>
              </a:ext>
            </a:extLst>
          </p:cNvPr>
          <p:cNvSpPr>
            <a:spLocks noGrp="1"/>
          </p:cNvSpPr>
          <p:nvPr>
            <p:ph idx="1"/>
          </p:nvPr>
        </p:nvSpPr>
        <p:spPr/>
        <p:txBody>
          <a:bodyPr/>
          <a:lstStyle/>
          <a:p>
            <a:r>
              <a:rPr lang="en-US" altLang="zh-TW" dirty="0"/>
              <a:t>Business Person: Excel</a:t>
            </a:r>
          </a:p>
          <a:p>
            <a:r>
              <a:rPr lang="en-US" altLang="zh-TW" dirty="0"/>
              <a:t>Programmer: Flat files</a:t>
            </a:r>
          </a:p>
          <a:p>
            <a:r>
              <a:rPr lang="en-US" altLang="zh-TW" dirty="0"/>
              <a:t>Enterprise: Teradata, Oracle, IBM DB2, Microsoft SQL Server</a:t>
            </a:r>
          </a:p>
          <a:p>
            <a:r>
              <a:rPr lang="en-US" altLang="zh-TW" dirty="0"/>
              <a:t>Web Company: Hadoop/Hive,  Spark/Shark</a:t>
            </a:r>
          </a:p>
          <a:p>
            <a:endParaRPr lang="zh-TW" altLang="en-US" dirty="0"/>
          </a:p>
        </p:txBody>
      </p:sp>
    </p:spTree>
    <p:extLst>
      <p:ext uri="{BB962C8B-B14F-4D97-AF65-F5344CB8AC3E}">
        <p14:creationId xmlns:p14="http://schemas.microsoft.com/office/powerpoint/2010/main" val="1564270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86016C-1444-49F0-B1F7-ECC3110C5E1D}"/>
              </a:ext>
            </a:extLst>
          </p:cNvPr>
          <p:cNvSpPr>
            <a:spLocks noGrp="1"/>
          </p:cNvSpPr>
          <p:nvPr>
            <p:ph type="title"/>
          </p:nvPr>
        </p:nvSpPr>
        <p:spPr>
          <a:xfrm>
            <a:off x="3853943" y="224337"/>
            <a:ext cx="4877101" cy="763526"/>
          </a:xfrm>
        </p:spPr>
        <p:txBody>
          <a:bodyPr/>
          <a:lstStyle/>
          <a:p>
            <a:pPr algn="l"/>
            <a:r>
              <a:rPr lang="en-US" altLang="zh-TW" dirty="0"/>
              <a:t>Data Storage</a:t>
            </a:r>
            <a:endParaRPr lang="zh-TW" altLang="en-US" dirty="0"/>
          </a:p>
        </p:txBody>
      </p:sp>
      <p:pic>
        <p:nvPicPr>
          <p:cNvPr id="4" name="Picture 3">
            <a:extLst>
              <a:ext uri="{FF2B5EF4-FFF2-40B4-BE49-F238E27FC236}">
                <a16:creationId xmlns:a16="http://schemas.microsoft.com/office/drawing/2014/main" id="{E4B83305-639E-4D72-9124-386710C2B812}"/>
              </a:ext>
            </a:extLst>
          </p:cNvPr>
          <p:cNvPicPr>
            <a:picLocks noGrp="1" noChangeAspect="1"/>
          </p:cNvPicPr>
          <p:nvPr>
            <p:ph idx="1"/>
          </p:nvPr>
        </p:nvPicPr>
        <p:blipFill>
          <a:blip r:embed="rId2"/>
          <a:srcRect/>
          <a:stretch>
            <a:fillRect/>
          </a:stretch>
        </p:blipFill>
        <p:spPr bwMode="auto">
          <a:xfrm>
            <a:off x="1646103" y="1565305"/>
            <a:ext cx="5655977" cy="3465512"/>
          </a:xfrm>
          <a:prstGeom prst="rect">
            <a:avLst/>
          </a:prstGeom>
          <a:noFill/>
          <a:ln w="9525">
            <a:noFill/>
            <a:miter lim="800000"/>
            <a:headEnd/>
            <a:tailEnd/>
          </a:ln>
        </p:spPr>
      </p:pic>
    </p:spTree>
    <p:extLst>
      <p:ext uri="{BB962C8B-B14F-4D97-AF65-F5344CB8AC3E}">
        <p14:creationId xmlns:p14="http://schemas.microsoft.com/office/powerpoint/2010/main" val="2611318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501568-F248-4475-83FF-6551E0C4C359}"/>
              </a:ext>
            </a:extLst>
          </p:cNvPr>
          <p:cNvSpPr>
            <a:spLocks noGrp="1"/>
          </p:cNvSpPr>
          <p:nvPr>
            <p:ph type="title"/>
          </p:nvPr>
        </p:nvSpPr>
        <p:spPr>
          <a:xfrm>
            <a:off x="3915651" y="224337"/>
            <a:ext cx="4815393" cy="763526"/>
          </a:xfrm>
        </p:spPr>
        <p:txBody>
          <a:bodyPr/>
          <a:lstStyle/>
          <a:p>
            <a:pPr algn="l"/>
            <a:r>
              <a:rPr lang="en-US" altLang="zh-TW" dirty="0"/>
              <a:t>Contrast: Databases</a:t>
            </a:r>
            <a:endParaRPr lang="zh-TW" altLang="en-US" dirty="0"/>
          </a:p>
        </p:txBody>
      </p:sp>
      <p:pic>
        <p:nvPicPr>
          <p:cNvPr id="4" name="table">
            <a:extLst>
              <a:ext uri="{FF2B5EF4-FFF2-40B4-BE49-F238E27FC236}">
                <a16:creationId xmlns:a16="http://schemas.microsoft.com/office/drawing/2014/main" id="{7FA6E9FF-ACD6-407D-9893-5BDDF88D5AB2}"/>
              </a:ext>
            </a:extLst>
          </p:cNvPr>
          <p:cNvPicPr>
            <a:picLocks noGrp="1" noChangeAspect="1"/>
          </p:cNvPicPr>
          <p:nvPr>
            <p:ph idx="1"/>
          </p:nvPr>
        </p:nvPicPr>
        <p:blipFill>
          <a:blip r:embed="rId2"/>
          <a:stretch>
            <a:fillRect/>
          </a:stretch>
        </p:blipFill>
        <p:spPr>
          <a:xfrm>
            <a:off x="2110313" y="1312862"/>
            <a:ext cx="4521019" cy="3830637"/>
          </a:xfrm>
          <a:prstGeom prst="rect">
            <a:avLst/>
          </a:prstGeom>
        </p:spPr>
      </p:pic>
    </p:spTree>
    <p:extLst>
      <p:ext uri="{BB962C8B-B14F-4D97-AF65-F5344CB8AC3E}">
        <p14:creationId xmlns:p14="http://schemas.microsoft.com/office/powerpoint/2010/main" val="1087721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87828" y="258052"/>
            <a:ext cx="6690079" cy="4184922"/>
          </a:xfrm>
        </p:spPr>
        <p:txBody>
          <a:bodyPr>
            <a:noAutofit/>
          </a:bodyPr>
          <a:lstStyle/>
          <a:p>
            <a:r>
              <a:rPr lang="en-US" sz="6000" dirty="0"/>
              <a:t>Reference</a:t>
            </a:r>
            <a:br>
              <a:rPr lang="en-US" sz="6000" dirty="0"/>
            </a:br>
            <a:r>
              <a:rPr lang="en-US" sz="2800" dirty="0"/>
              <a:t>1. Some Slides from Prof. Cheng-Te Li</a:t>
            </a:r>
            <a:br>
              <a:rPr lang="en-US" sz="2800" dirty="0"/>
            </a:br>
            <a:r>
              <a:rPr lang="en-US" sz="2800" dirty="0"/>
              <a:t>2. </a:t>
            </a:r>
            <a:r>
              <a:rPr lang="en-US" altLang="zh-TW" sz="2800" dirty="0"/>
              <a:t>Introduction to Data Science, </a:t>
            </a:r>
            <a:r>
              <a:rPr lang="en-US" sz="2800" dirty="0"/>
              <a:t>Computer 	Science CS194 in Berkey University</a:t>
            </a:r>
            <a:br>
              <a:rPr lang="en-US" sz="2800" dirty="0"/>
            </a:br>
            <a:r>
              <a:rPr lang="en-US" sz="2800" dirty="0"/>
              <a:t>3. Fan et al. 2021. Statistical Foundations of 	Data Science. </a:t>
            </a:r>
            <a:br>
              <a:rPr lang="en-US" sz="2800" dirty="0"/>
            </a:br>
            <a:r>
              <a:rPr lang="en-US" sz="2800" dirty="0"/>
              <a:t>  </a:t>
            </a:r>
          </a:p>
        </p:txBody>
      </p:sp>
    </p:spTree>
    <p:extLst>
      <p:ext uri="{BB962C8B-B14F-4D97-AF65-F5344CB8AC3E}">
        <p14:creationId xmlns:p14="http://schemas.microsoft.com/office/powerpoint/2010/main" val="110163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6353F6-E080-4A06-9A1E-1AC98EC370B5}"/>
              </a:ext>
            </a:extLst>
          </p:cNvPr>
          <p:cNvSpPr>
            <a:spLocks noGrp="1"/>
          </p:cNvSpPr>
          <p:nvPr>
            <p:ph type="title"/>
          </p:nvPr>
        </p:nvSpPr>
        <p:spPr/>
        <p:txBody>
          <a:bodyPr>
            <a:normAutofit fontScale="90000"/>
          </a:bodyPr>
          <a:lstStyle/>
          <a:p>
            <a:r>
              <a:rPr lang="en-US" altLang="zh-TW" dirty="0"/>
              <a:t>Data Source</a:t>
            </a:r>
            <a:br>
              <a:rPr lang="en-US" altLang="zh-TW" dirty="0"/>
            </a:br>
            <a:r>
              <a:rPr lang="en-US" altLang="zh-TW" dirty="0"/>
              <a:t>Brain and Behavior</a:t>
            </a:r>
            <a:endParaRPr lang="zh-TW" altLang="en-US" dirty="0"/>
          </a:p>
        </p:txBody>
      </p:sp>
      <p:pic>
        <p:nvPicPr>
          <p:cNvPr id="4" name="內容版面配置區 3">
            <a:extLst>
              <a:ext uri="{FF2B5EF4-FFF2-40B4-BE49-F238E27FC236}">
                <a16:creationId xmlns:a16="http://schemas.microsoft.com/office/drawing/2014/main" id="{5F337E7C-DC87-4932-9678-2E915A4359E1}"/>
              </a:ext>
            </a:extLst>
          </p:cNvPr>
          <p:cNvPicPr>
            <a:picLocks noGrp="1" noChangeAspect="1"/>
          </p:cNvPicPr>
          <p:nvPr>
            <p:ph idx="1"/>
          </p:nvPr>
        </p:nvPicPr>
        <p:blipFill>
          <a:blip r:embed="rId2"/>
          <a:stretch>
            <a:fillRect/>
          </a:stretch>
        </p:blipFill>
        <p:spPr>
          <a:xfrm>
            <a:off x="806824" y="1382084"/>
            <a:ext cx="3068280" cy="3761416"/>
          </a:xfrm>
          <a:prstGeom prst="rect">
            <a:avLst/>
          </a:prstGeom>
        </p:spPr>
      </p:pic>
      <p:sp>
        <p:nvSpPr>
          <p:cNvPr id="5" name="矩形 4">
            <a:extLst>
              <a:ext uri="{FF2B5EF4-FFF2-40B4-BE49-F238E27FC236}">
                <a16:creationId xmlns:a16="http://schemas.microsoft.com/office/drawing/2014/main" id="{32ECAD58-E589-468F-87C7-3D7402A39A59}"/>
              </a:ext>
            </a:extLst>
          </p:cNvPr>
          <p:cNvSpPr/>
          <p:nvPr/>
        </p:nvSpPr>
        <p:spPr>
          <a:xfrm>
            <a:off x="4260028" y="1382084"/>
            <a:ext cx="4572000" cy="1077218"/>
          </a:xfrm>
          <a:prstGeom prst="rect">
            <a:avLst/>
          </a:prstGeom>
        </p:spPr>
        <p:txBody>
          <a:bodyPr>
            <a:spAutoFit/>
          </a:bodyPr>
          <a:lstStyle/>
          <a:p>
            <a:r>
              <a:rPr lang="en-US" altLang="zh-TW" sz="1600" dirty="0">
                <a:solidFill>
                  <a:srgbClr val="FFFFFF"/>
                </a:solidFill>
              </a:rPr>
              <a:t>Cerebral control of winking before and after learning: An event-related fMRI study (2019, Chou Ching K. Lin, </a:t>
            </a:r>
            <a:r>
              <a:rPr lang="en-US" altLang="zh-TW" sz="1600" dirty="0">
                <a:solidFill>
                  <a:srgbClr val="FF0000"/>
                </a:solidFill>
              </a:rPr>
              <a:t>Kuo Jung Lee</a:t>
            </a:r>
            <a:r>
              <a:rPr lang="en-US" altLang="zh-TW" sz="1600" dirty="0">
                <a:solidFill>
                  <a:srgbClr val="FFFFFF"/>
                </a:solidFill>
              </a:rPr>
              <a:t>, Chih Hsu Huang, Yung </a:t>
            </a:r>
            <a:r>
              <a:rPr lang="en-US" altLang="zh-TW" sz="1600" dirty="0" err="1">
                <a:solidFill>
                  <a:srgbClr val="FFFFFF"/>
                </a:solidFill>
              </a:rPr>
              <a:t>Nien</a:t>
            </a:r>
            <a:r>
              <a:rPr lang="en-US" altLang="zh-TW" sz="1600" dirty="0">
                <a:solidFill>
                  <a:srgbClr val="FFFFFF"/>
                </a:solidFill>
              </a:rPr>
              <a:t> Sun)</a:t>
            </a:r>
            <a:endParaRPr lang="zh-TW" altLang="en-US" sz="1600" dirty="0">
              <a:solidFill>
                <a:srgbClr val="FFFFFF"/>
              </a:solidFill>
            </a:endParaRPr>
          </a:p>
        </p:txBody>
      </p:sp>
      <p:pic>
        <p:nvPicPr>
          <p:cNvPr id="6" name="圖片 5">
            <a:extLst>
              <a:ext uri="{FF2B5EF4-FFF2-40B4-BE49-F238E27FC236}">
                <a16:creationId xmlns:a16="http://schemas.microsoft.com/office/drawing/2014/main" id="{FFC7123C-0378-4B4B-99D9-9DEEA370C195}"/>
              </a:ext>
            </a:extLst>
          </p:cNvPr>
          <p:cNvPicPr>
            <a:picLocks noChangeAspect="1"/>
          </p:cNvPicPr>
          <p:nvPr/>
        </p:nvPicPr>
        <p:blipFill>
          <a:blip r:embed="rId3"/>
          <a:stretch>
            <a:fillRect/>
          </a:stretch>
        </p:blipFill>
        <p:spPr>
          <a:xfrm>
            <a:off x="4766101" y="2571750"/>
            <a:ext cx="3778418" cy="2122408"/>
          </a:xfrm>
          <a:prstGeom prst="rect">
            <a:avLst/>
          </a:prstGeom>
        </p:spPr>
      </p:pic>
    </p:spTree>
    <p:extLst>
      <p:ext uri="{BB962C8B-B14F-4D97-AF65-F5344CB8AC3E}">
        <p14:creationId xmlns:p14="http://schemas.microsoft.com/office/powerpoint/2010/main" val="165418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9DF84A-2BAC-4694-8879-D585DF8ED9C6}"/>
              </a:ext>
            </a:extLst>
          </p:cNvPr>
          <p:cNvSpPr>
            <a:spLocks noGrp="1"/>
          </p:cNvSpPr>
          <p:nvPr>
            <p:ph type="title"/>
          </p:nvPr>
        </p:nvSpPr>
        <p:spPr>
          <a:xfrm>
            <a:off x="3818965" y="224337"/>
            <a:ext cx="4912080" cy="763526"/>
          </a:xfrm>
        </p:spPr>
        <p:txBody>
          <a:bodyPr>
            <a:noAutofit/>
          </a:bodyPr>
          <a:lstStyle/>
          <a:p>
            <a:pPr algn="l"/>
            <a:r>
              <a:rPr lang="en-US" altLang="zh-TW" sz="2400" dirty="0"/>
              <a:t>Image Processing: Lung Infection</a:t>
            </a:r>
            <a:br>
              <a:rPr lang="en-US" altLang="zh-TW" sz="2400" dirty="0"/>
            </a:br>
            <a:r>
              <a:rPr lang="zh-TW" altLang="en-US" sz="2400" dirty="0"/>
              <a:t> </a:t>
            </a:r>
            <a:r>
              <a:rPr lang="en-US" altLang="zh-TW" sz="2400" dirty="0"/>
              <a:t>Prof. </a:t>
            </a:r>
            <a:r>
              <a:rPr lang="en-US" altLang="zh-TW" sz="3200" dirty="0"/>
              <a:t>Hsu,</a:t>
            </a:r>
            <a:r>
              <a:rPr lang="zh-TW" altLang="en-US" sz="3200" dirty="0"/>
              <a:t> </a:t>
            </a:r>
            <a:r>
              <a:rPr lang="en-US" altLang="zh-TW" sz="3200" dirty="0"/>
              <a:t>Chih-Chung</a:t>
            </a:r>
            <a:endParaRPr lang="zh-TW" altLang="en-US" sz="3200" dirty="0"/>
          </a:p>
        </p:txBody>
      </p:sp>
      <p:pic>
        <p:nvPicPr>
          <p:cNvPr id="6" name="內容版面配置區 5">
            <a:extLst>
              <a:ext uri="{FF2B5EF4-FFF2-40B4-BE49-F238E27FC236}">
                <a16:creationId xmlns:a16="http://schemas.microsoft.com/office/drawing/2014/main" id="{8541972D-87A4-450A-B4F1-6956E88A5A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866" y="1677988"/>
            <a:ext cx="5198268" cy="3465512"/>
          </a:xfrm>
        </p:spPr>
      </p:pic>
      <p:sp>
        <p:nvSpPr>
          <p:cNvPr id="7" name="文字方塊 6">
            <a:extLst>
              <a:ext uri="{FF2B5EF4-FFF2-40B4-BE49-F238E27FC236}">
                <a16:creationId xmlns:a16="http://schemas.microsoft.com/office/drawing/2014/main" id="{5A0561CB-5BC9-485D-9039-359A91427C96}"/>
              </a:ext>
            </a:extLst>
          </p:cNvPr>
          <p:cNvSpPr txBox="1"/>
          <p:nvPr/>
        </p:nvSpPr>
        <p:spPr>
          <a:xfrm>
            <a:off x="2106131" y="1308656"/>
            <a:ext cx="5014514" cy="369332"/>
          </a:xfrm>
          <a:prstGeom prst="rect">
            <a:avLst/>
          </a:prstGeom>
          <a:noFill/>
        </p:spPr>
        <p:txBody>
          <a:bodyPr wrap="none" rtlCol="0">
            <a:spAutoFit/>
          </a:bodyPr>
          <a:lstStyle/>
          <a:p>
            <a:r>
              <a:rPr lang="en-US" altLang="zh-TW" dirty="0">
                <a:solidFill>
                  <a:schemeClr val="bg1"/>
                </a:solidFill>
              </a:rPr>
              <a:t>2021 ICCV</a:t>
            </a:r>
            <a:r>
              <a:rPr lang="zh-TW" altLang="en-US" dirty="0">
                <a:solidFill>
                  <a:schemeClr val="bg1"/>
                </a:solidFill>
              </a:rPr>
              <a:t> </a:t>
            </a:r>
            <a:r>
              <a:rPr lang="en-US" altLang="zh-TW" dirty="0">
                <a:solidFill>
                  <a:schemeClr val="bg1"/>
                </a:solidFill>
              </a:rPr>
              <a:t>MIA-COV19D</a:t>
            </a:r>
            <a:r>
              <a:rPr lang="zh-TW" altLang="en-US" dirty="0">
                <a:solidFill>
                  <a:schemeClr val="bg1"/>
                </a:solidFill>
              </a:rPr>
              <a:t> </a:t>
            </a:r>
            <a:r>
              <a:rPr lang="en-US" altLang="zh-TW" dirty="0">
                <a:solidFill>
                  <a:schemeClr val="bg1"/>
                </a:solidFill>
              </a:rPr>
              <a:t>challenge</a:t>
            </a:r>
            <a:r>
              <a:rPr lang="zh-TW" altLang="en-US" dirty="0">
                <a:solidFill>
                  <a:schemeClr val="bg1"/>
                </a:solidFill>
              </a:rPr>
              <a:t>，</a:t>
            </a:r>
            <a:r>
              <a:rPr lang="en-US" altLang="zh-TW" dirty="0">
                <a:solidFill>
                  <a:schemeClr val="bg1"/>
                </a:solidFill>
              </a:rPr>
              <a:t>3</a:t>
            </a:r>
            <a:r>
              <a:rPr lang="en-US" altLang="zh-TW" baseline="30000" dirty="0">
                <a:solidFill>
                  <a:schemeClr val="bg1"/>
                </a:solidFill>
              </a:rPr>
              <a:t>rd</a:t>
            </a:r>
            <a:r>
              <a:rPr lang="en-US" altLang="zh-TW" dirty="0">
                <a:solidFill>
                  <a:schemeClr val="bg1"/>
                </a:solidFill>
              </a:rPr>
              <a:t> place!</a:t>
            </a:r>
            <a:endParaRPr lang="zh-TW" altLang="en-US" dirty="0">
              <a:solidFill>
                <a:schemeClr val="bg1"/>
              </a:solidFill>
            </a:endParaRPr>
          </a:p>
        </p:txBody>
      </p:sp>
    </p:spTree>
    <p:extLst>
      <p:ext uri="{BB962C8B-B14F-4D97-AF65-F5344CB8AC3E}">
        <p14:creationId xmlns:p14="http://schemas.microsoft.com/office/powerpoint/2010/main" val="1259228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336" y="224337"/>
            <a:ext cx="5300663" cy="763526"/>
          </a:xfrm>
        </p:spPr>
        <p:txBody>
          <a:bodyPr>
            <a:normAutofit fontScale="90000"/>
          </a:bodyPr>
          <a:lstStyle/>
          <a:p>
            <a:pPr algn="l"/>
            <a:r>
              <a:rPr lang="en-US" dirty="0"/>
              <a:t>Data Source</a:t>
            </a:r>
            <a:br>
              <a:rPr lang="en-US" dirty="0"/>
            </a:br>
            <a:r>
              <a:rPr lang="en-US" dirty="0"/>
              <a:t>Health Sciences</a:t>
            </a:r>
          </a:p>
        </p:txBody>
      </p:sp>
      <p:sp>
        <p:nvSpPr>
          <p:cNvPr id="3" name="Content Placeholder 2"/>
          <p:cNvSpPr>
            <a:spLocks noGrp="1"/>
          </p:cNvSpPr>
          <p:nvPr>
            <p:ph idx="1"/>
          </p:nvPr>
        </p:nvSpPr>
        <p:spPr>
          <a:xfrm>
            <a:off x="458398" y="1419762"/>
            <a:ext cx="8246070" cy="3723738"/>
          </a:xfrm>
        </p:spPr>
        <p:txBody>
          <a:bodyPr>
            <a:normAutofit fontScale="92500" lnSpcReduction="20000"/>
          </a:bodyPr>
          <a:lstStyle/>
          <a:p>
            <a:r>
              <a:rPr lang="en-US" sz="2900" dirty="0">
                <a:latin typeface="+mj-lt"/>
              </a:rPr>
              <a:t>A famous example is the Framingham Heart Study, initiated in 1948 and sponsored by the National Heart, Lung and Blood Institute. Documentation of its first 55 years can be found at the website</a:t>
            </a:r>
          </a:p>
          <a:p>
            <a:r>
              <a:rPr lang="en-US" sz="2900" dirty="0">
                <a:latin typeface="+mj-lt"/>
                <a:hlinkClick r:id="rId2"/>
              </a:rPr>
              <a:t>http://www.framinghamheartstudy.org/.Conclusion</a:t>
            </a:r>
            <a:endParaRPr lang="en-US" sz="2900" dirty="0">
              <a:latin typeface="+mj-lt"/>
            </a:endParaRPr>
          </a:p>
          <a:p>
            <a:r>
              <a:rPr lang="en-US" sz="2900" dirty="0">
                <a:latin typeface="+mj-lt"/>
              </a:rPr>
              <a:t>In this study, there are more than 25,000 samples, each consisting of more than 100 variables. Because of the nature of this longitudinal study, some participants cannot be followed up due to their migrations. Thus, the collected data contain many missing values.</a:t>
            </a:r>
            <a:endParaRPr lang="en-US" dirty="0"/>
          </a:p>
        </p:txBody>
      </p:sp>
    </p:spTree>
    <p:extLst>
      <p:ext uri="{BB962C8B-B14F-4D97-AF65-F5344CB8AC3E}">
        <p14:creationId xmlns:p14="http://schemas.microsoft.com/office/powerpoint/2010/main" val="1248832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1990</Words>
  <Application>Microsoft Office PowerPoint</Application>
  <PresentationFormat>如螢幕大小 (16:9)</PresentationFormat>
  <Paragraphs>254</Paragraphs>
  <Slides>69</Slides>
  <Notes>1</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69</vt:i4>
      </vt:variant>
    </vt:vector>
  </HeadingPairs>
  <TitlesOfParts>
    <vt:vector size="82" baseType="lpstr">
      <vt:lpstr>Heiti SC Medium</vt:lpstr>
      <vt:lpstr>inherit</vt:lpstr>
      <vt:lpstr>Times New Roman Uni</vt:lpstr>
      <vt:lpstr>微軟正黑體</vt:lpstr>
      <vt:lpstr>新細明體</vt:lpstr>
      <vt:lpstr>Arial</vt:lpstr>
      <vt:lpstr>Calibri</vt:lpstr>
      <vt:lpstr>Times New Roman</vt:lpstr>
      <vt:lpstr>Trebuchet MS</vt:lpstr>
      <vt:lpstr>Verdana</vt:lpstr>
      <vt:lpstr>Wingdings</vt:lpstr>
      <vt:lpstr>Office Theme</vt:lpstr>
      <vt:lpstr>Acrobat Document</vt:lpstr>
      <vt:lpstr> Data Science Lecture 1 Introduction to Data Science: Data Source, Type, and Storage</vt:lpstr>
      <vt:lpstr>Data Source Biological Sciences</vt:lpstr>
      <vt:lpstr>Data Source Bioinformatics: SNP</vt:lpstr>
      <vt:lpstr>Data Source Bioinformatics: CNV</vt:lpstr>
      <vt:lpstr>Data Source Bioinformatics: CNV for NIPT</vt:lpstr>
      <vt:lpstr>Data Source Biological Sciences: Brain 　　　　　　　　　　　　　　　　</vt:lpstr>
      <vt:lpstr>Data Source Brain and Behavior</vt:lpstr>
      <vt:lpstr>Image Processing: Lung Infection  Prof. Hsu, Chih-Chung</vt:lpstr>
      <vt:lpstr>Data Source Health Sciences</vt:lpstr>
      <vt:lpstr>Health Sciences National Health Insurance Research Database</vt:lpstr>
      <vt:lpstr>Data Source Medical Data </vt:lpstr>
      <vt:lpstr>Data Source Medical Data </vt:lpstr>
      <vt:lpstr>Clinical Research  and More: Study Design</vt:lpstr>
      <vt:lpstr>Data Source Health Sciences  Treatment Experiment</vt:lpstr>
      <vt:lpstr>Data Source Computer and Information  Sciences</vt:lpstr>
      <vt:lpstr>Deep Learning, Social Networks, Graph Computing,  Recommender Systems, and Natural Language Processing.  Prof. Li, Cheng-Te</vt:lpstr>
      <vt:lpstr>Data Source Economics and Finance</vt:lpstr>
      <vt:lpstr>Data Source Financial Technology</vt:lpstr>
      <vt:lpstr>Data Source High-Frequency Stock Price</vt:lpstr>
      <vt:lpstr>Data Source Economics Prices for Wheat and Rye</vt:lpstr>
      <vt:lpstr>Data Science Social Science Migration Flows</vt:lpstr>
      <vt:lpstr>Data Science Social Science:  Survey Sampling</vt:lpstr>
      <vt:lpstr>Data Science Social Science:  Survey Sampling</vt:lpstr>
      <vt:lpstr>Data Science Social Science:  Survey Sampling</vt:lpstr>
      <vt:lpstr>Data Science Social Science: Better Life Index Census or Sampling</vt:lpstr>
      <vt:lpstr>Data Source Business </vt:lpstr>
      <vt:lpstr>Data Source Industry: Semiconductor </vt:lpstr>
      <vt:lpstr>Data Source Industry: Semiconductor </vt:lpstr>
      <vt:lpstr>Data Source Industry:  Semiconductor Wafer Bin Map </vt:lpstr>
      <vt:lpstr>Data Source Industry:  Semiconductor Process Profiles</vt:lpstr>
      <vt:lpstr>Data Source Industry:  Measurement System</vt:lpstr>
      <vt:lpstr>Data Source Industry:  Optimum Design </vt:lpstr>
      <vt:lpstr>Data Source Industry:  Reliability</vt:lpstr>
      <vt:lpstr>Data Source Industry:  Battery Reliability</vt:lpstr>
      <vt:lpstr>Data Science Sports Predict Basketball Shooting</vt:lpstr>
      <vt:lpstr>Data Science Sports Ping Pong  Training and Coaching</vt:lpstr>
      <vt:lpstr> Earth Sciences and Astronomy</vt:lpstr>
      <vt:lpstr> Earth Sciences and Astronomy</vt:lpstr>
      <vt:lpstr>Web, Mobile and IoT</vt:lpstr>
      <vt:lpstr>Data Source Web, Mobile  Online Shops</vt:lpstr>
      <vt:lpstr>Data Source Mobile Audio Recognition in Siri</vt:lpstr>
      <vt:lpstr>Data Scientist</vt:lpstr>
      <vt:lpstr>PowerPoint 簡報</vt:lpstr>
      <vt:lpstr>Data Science Content Raleigh</vt:lpstr>
      <vt:lpstr>Data Science Content Michael Barber</vt:lpstr>
      <vt:lpstr>Data Science and AI</vt:lpstr>
      <vt:lpstr>The Core of Data Science: ML/DL</vt:lpstr>
      <vt:lpstr>Data Science Work Ben Fry’s Model </vt:lpstr>
      <vt:lpstr>Data Science Work Jeff Hammerbacher’s Model</vt:lpstr>
      <vt:lpstr>Data Science Courses Sandford University Department of Statistics</vt:lpstr>
      <vt:lpstr>Data Science Courses Harvard University Department of Statistics</vt:lpstr>
      <vt:lpstr>Data Science Courses MIT Data Science Degree</vt:lpstr>
      <vt:lpstr>Data Science Courses Institute of Data Science NCKU</vt:lpstr>
      <vt:lpstr>Data Types</vt:lpstr>
      <vt:lpstr>Data Types The Structure Spectrum</vt:lpstr>
      <vt:lpstr>Key Concept:  Structured Data</vt:lpstr>
      <vt:lpstr>9 Top Programming Languages for Data Science May 24, 2021 / edX team</vt:lpstr>
      <vt:lpstr>Technology Skills in 15000 Data Scientist Job Post Listings</vt:lpstr>
      <vt:lpstr>Python vs. R: Packages in Machine Learning</vt:lpstr>
      <vt:lpstr>Python Data Types</vt:lpstr>
      <vt:lpstr>Python Data Types</vt:lpstr>
      <vt:lpstr>R Data Types</vt:lpstr>
      <vt:lpstr>R Data Types</vt:lpstr>
      <vt:lpstr>Data Storage extract, transform, and load    </vt:lpstr>
      <vt:lpstr>Data Storage</vt:lpstr>
      <vt:lpstr>Data Storage</vt:lpstr>
      <vt:lpstr>Data Storage</vt:lpstr>
      <vt:lpstr>Contrast: Databases</vt:lpstr>
      <vt:lpstr>Reference 1. Some Slides from Prof. Cheng-Te Li 2. Introduction to Data Science, Computer  Science CS194 in Berkey University 3. Fan et al. 2021. Statistical Foundations of  Data Science.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2023-09-05T14:34:02Z</dcterms:modified>
</cp:coreProperties>
</file>